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467"/>
  </p:normalViewPr>
  <p:slideViewPr>
    <p:cSldViewPr snapToGrid="0" snapToObjects="1">
      <p:cViewPr varScale="1">
        <p:scale>
          <a:sx n="77" d="100"/>
          <a:sy n="77" d="100"/>
        </p:scale>
        <p:origin x="9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7904211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Haz clic para modificar el estilo de título del patrón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Haz clic para editar el estilo de subtítulo del patrón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Haz clic para modificar el estilo de título del patrón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Haga clic para modificar los estilos de texto del patrón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Haga clic para modificar los estilos de texto del patrón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Haz clic para modificar el estilo de título del patrón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Haga clic para modificar los estilos de texto del patrón</a:t>
            </a:r>
          </a:p>
          <a:p>
            <a:pPr lvl="1">
              <a:defRPr sz="1800"/>
            </a:pPr>
            <a:r>
              <a:rPr sz="3200"/>
              <a:t>Segundo nivel</a:t>
            </a:r>
          </a:p>
          <a:p>
            <a:pPr lvl="2">
              <a:defRPr sz="1800"/>
            </a:pPr>
            <a:r>
              <a:rPr sz="3200"/>
              <a:t>Tercer nivel</a:t>
            </a:r>
          </a:p>
          <a:p>
            <a:pPr lvl="3">
              <a:defRPr sz="1800"/>
            </a:pPr>
            <a:r>
              <a:rPr sz="3200"/>
              <a:t>Cuarto nivel</a:t>
            </a:r>
          </a:p>
          <a:p>
            <a:pPr lvl="4">
              <a:defRPr sz="1800"/>
            </a:pPr>
            <a:r>
              <a:rPr sz="3200"/>
              <a:t>Quinto nivel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Haz clic para modificar el estilo de título del patrón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Haga clic para modificar los estilos de texto del patrón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51384" y="3717031"/>
            <a:ext cx="11282975" cy="2518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8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Estrategias de </a:t>
            </a:r>
            <a:br>
              <a:rPr sz="8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8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Implementación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838200" y="2686986"/>
            <a:ext cx="10515600" cy="1484028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000" dirty="0">
                <a:latin typeface="Arial"/>
                <a:ea typeface="Arial"/>
                <a:cs typeface="Arial"/>
                <a:sym typeface="Arial"/>
              </a:rPr>
              <a:t>Veremos </a:t>
            </a:r>
            <a:r>
              <a:rPr sz="40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tres Estrategias, </a:t>
            </a:r>
            <a:r>
              <a:rPr sz="4000" dirty="0">
                <a:latin typeface="Arial"/>
                <a:ea typeface="Arial"/>
                <a:cs typeface="Arial"/>
                <a:sym typeface="Arial"/>
              </a:rPr>
              <a:t>que nos ayudarán a</a:t>
            </a:r>
            <a:r>
              <a:rPr sz="4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implementar </a:t>
            </a:r>
            <a:r>
              <a:rPr sz="4000" i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 éxito</a:t>
            </a:r>
            <a:r>
              <a:rPr sz="4000" i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 dirty="0">
                <a:latin typeface="Arial"/>
                <a:ea typeface="Arial"/>
                <a:cs typeface="Arial"/>
                <a:sym typeface="Arial"/>
              </a:rPr>
              <a:t>la visión.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508364" y="4505221"/>
            <a:ext cx="11175272" cy="180428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 i="1">
                <a:latin typeface="Arial"/>
                <a:ea typeface="Arial"/>
                <a:cs typeface="Arial"/>
                <a:sym typeface="Arial"/>
              </a:rPr>
              <a:t>Agendar </a:t>
            </a:r>
            <a:br>
              <a:rPr sz="5400" i="1">
                <a:latin typeface="Arial"/>
                <a:ea typeface="Arial"/>
                <a:cs typeface="Arial"/>
                <a:sym typeface="Arial"/>
              </a:rPr>
            </a:br>
            <a:r>
              <a:rPr sz="6000" b="1">
                <a:latin typeface="Arial"/>
                <a:ea typeface="Arial"/>
                <a:cs typeface="Arial"/>
                <a:sym typeface="Arial"/>
              </a:rPr>
              <a:t>Actividades </a:t>
            </a:r>
            <a:r>
              <a:rPr sz="4800" i="1">
                <a:latin typeface="Arial"/>
                <a:ea typeface="Arial"/>
                <a:cs typeface="Arial"/>
                <a:sym typeface="Arial"/>
              </a:rPr>
              <a:t>de la </a:t>
            </a:r>
            <a:r>
              <a:rPr sz="6000" b="1">
                <a:latin typeface="Arial"/>
                <a:ea typeface="Arial"/>
                <a:cs typeface="Arial"/>
                <a:sym typeface="Arial"/>
              </a:rPr>
              <a:t>Estrategia (S)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838200" y="2400299"/>
            <a:ext cx="10515600" cy="3433763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81000"/>
              </a:lnSpc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Para experimentar en nuestros Distritos</a:t>
            </a:r>
            <a:r>
              <a:rPr sz="40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un </a:t>
            </a:r>
            <a:r>
              <a:rPr sz="4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crecimiento numérico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, hagamos una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transición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 en nuestra </a:t>
            </a: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agenda 2020.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81000"/>
              </a:lnSpc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ctr">
              <a:lnSpc>
                <a:spcPct val="81000"/>
              </a:lnSpc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Incorporemos eventos que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motiven e inspiren 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sz="4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visión de Crecimiento</a:t>
            </a:r>
            <a:r>
              <a:rPr sz="40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en los pastores.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386779" y="802129"/>
            <a:ext cx="11418442" cy="1325564"/>
          </a:xfrm>
          <a:prstGeom prst="rect">
            <a:avLst/>
          </a:prstGeom>
        </p:spPr>
        <p:txBody>
          <a:bodyPr/>
          <a:lstStyle>
            <a:lvl1pPr algn="r">
              <a:defRPr sz="49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900" b="1"/>
              <a:t>Congreso Celular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838200" y="2282876"/>
            <a:ext cx="10515600" cy="3703587"/>
          </a:xfrm>
          <a:prstGeom prst="rect">
            <a:avLst/>
          </a:prstGeom>
        </p:spPr>
        <p:txBody>
          <a:bodyPr/>
          <a:lstStyle/>
          <a:p>
            <a:pPr marL="0" lvl="0" indent="0" algn="ctr" defTabSz="905255">
              <a:lnSpc>
                <a:spcPct val="81000"/>
              </a:lnSpc>
              <a:spcBef>
                <a:spcPts val="900"/>
              </a:spcBef>
              <a:buSzTx/>
              <a:buNone/>
              <a:defRPr sz="1800"/>
            </a:pPr>
            <a:endParaRPr sz="3564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905255">
              <a:lnSpc>
                <a:spcPct val="81000"/>
              </a:lnSpc>
              <a:spcBef>
                <a:spcPts val="900"/>
              </a:spcBef>
              <a:buSzTx/>
              <a:buNone/>
              <a:defRPr sz="1800"/>
            </a:pPr>
            <a:r>
              <a:rPr sz="3564">
                <a:latin typeface="Arial"/>
                <a:ea typeface="Arial"/>
                <a:cs typeface="Arial"/>
                <a:sym typeface="Arial"/>
              </a:rPr>
              <a:t>Este congreso es dirigido a </a:t>
            </a:r>
            <a:r>
              <a:rPr sz="3564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Pastores y líderes</a:t>
            </a:r>
            <a:r>
              <a:rPr sz="3564">
                <a:latin typeface="Arial"/>
                <a:ea typeface="Arial"/>
                <a:cs typeface="Arial"/>
                <a:sym typeface="Arial"/>
              </a:rPr>
              <a:t>, donde recibirán </a:t>
            </a:r>
            <a:r>
              <a:rPr sz="356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herramientas y serán emparedados</a:t>
            </a:r>
            <a:r>
              <a:rPr sz="3564">
                <a:latin typeface="Arial"/>
                <a:ea typeface="Arial"/>
                <a:cs typeface="Arial"/>
                <a:sym typeface="Arial"/>
              </a:rPr>
              <a:t> para implementar la visión.</a:t>
            </a:r>
          </a:p>
          <a:p>
            <a:pPr marL="0" lvl="0" indent="0" algn="ctr" defTabSz="905255">
              <a:lnSpc>
                <a:spcPct val="81000"/>
              </a:lnSpc>
              <a:spcBef>
                <a:spcPts val="900"/>
              </a:spcBef>
              <a:buSzTx/>
              <a:buNone/>
              <a:defRPr sz="1800"/>
            </a:pPr>
            <a:endParaRPr sz="3564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905255">
              <a:lnSpc>
                <a:spcPct val="81000"/>
              </a:lnSpc>
              <a:spcBef>
                <a:spcPts val="900"/>
              </a:spcBef>
              <a:buSzTx/>
              <a:buNone/>
              <a:defRPr sz="1800"/>
            </a:pPr>
            <a:r>
              <a:rPr sz="3564">
                <a:latin typeface="Arial"/>
                <a:ea typeface="Arial"/>
                <a:cs typeface="Arial"/>
                <a:sym typeface="Arial"/>
              </a:rPr>
              <a:t>Se recomienda tener uno al año, en los</a:t>
            </a:r>
          </a:p>
          <a:p>
            <a:pPr marL="0" lvl="0" indent="0" algn="ctr" defTabSz="905255">
              <a:lnSpc>
                <a:spcPct val="81000"/>
              </a:lnSpc>
              <a:spcBef>
                <a:spcPts val="900"/>
              </a:spcBef>
              <a:buSzTx/>
              <a:buNone/>
              <a:defRPr sz="1800"/>
            </a:pPr>
            <a:r>
              <a:rPr sz="3564">
                <a:latin typeface="Arial"/>
                <a:ea typeface="Arial"/>
                <a:cs typeface="Arial"/>
                <a:sym typeface="Arial"/>
              </a:rPr>
              <a:t>primeros meses.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529753" y="2446259"/>
            <a:ext cx="11132494" cy="1325564"/>
          </a:xfrm>
          <a:prstGeom prst="rect">
            <a:avLst/>
          </a:prstGeom>
        </p:spPr>
        <p:txBody>
          <a:bodyPr/>
          <a:lstStyle>
            <a:lvl1pPr algn="ctr" defTabSz="877823">
              <a:defRPr sz="4896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896" b="1"/>
              <a:t>Adiestramientos o Retiros de Líderes 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838200" y="3551420"/>
            <a:ext cx="10515600" cy="1274165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En el segundo semestre, por sector, para reforzar la visión en la mente de los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Pastores y líderes</a:t>
            </a:r>
            <a:r>
              <a: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294155" y="3223743"/>
            <a:ext cx="11603689" cy="28527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 i="1">
                <a:latin typeface="Arial"/>
                <a:ea typeface="Arial"/>
                <a:cs typeface="Arial"/>
                <a:sym typeface="Arial"/>
              </a:rPr>
              <a:t>Agendar </a:t>
            </a:r>
            <a:br>
              <a:rPr sz="5400" i="1">
                <a:latin typeface="Arial"/>
                <a:ea typeface="Arial"/>
                <a:cs typeface="Arial"/>
                <a:sym typeface="Arial"/>
              </a:rPr>
            </a:br>
            <a:r>
              <a:rPr sz="5400" i="1">
                <a:latin typeface="Arial"/>
                <a:ea typeface="Arial"/>
                <a:cs typeface="Arial"/>
                <a:sym typeface="Arial"/>
              </a:rPr>
              <a:t>El</a:t>
            </a:r>
            <a:r>
              <a:rPr sz="5400" b="1">
                <a:latin typeface="Arial"/>
                <a:ea typeface="Arial"/>
                <a:cs typeface="Arial"/>
                <a:sym typeface="Arial"/>
              </a:rPr>
              <a:t> Cronograma </a:t>
            </a:r>
            <a:r>
              <a:rPr sz="5400" i="1">
                <a:latin typeface="Arial"/>
                <a:ea typeface="Arial"/>
                <a:cs typeface="Arial"/>
                <a:sym typeface="Arial"/>
              </a:rPr>
              <a:t>de la </a:t>
            </a:r>
            <a:r>
              <a:rPr sz="5400" b="1">
                <a:latin typeface="Arial"/>
                <a:ea typeface="Arial"/>
                <a:cs typeface="Arial"/>
                <a:sym typeface="Arial"/>
              </a:rPr>
              <a:t>Estrategia (S) 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838200" y="720725"/>
            <a:ext cx="10515600" cy="1325563"/>
          </a:xfrm>
          <a:prstGeom prst="rect">
            <a:avLst/>
          </a:prstGeom>
        </p:spPr>
        <p:txBody>
          <a:bodyPr/>
          <a:lstStyle>
            <a:lvl1pPr algn="r">
              <a:defRPr sz="5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5300" b="1"/>
              <a:t>Beneficios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838200" y="2721338"/>
            <a:ext cx="10515600" cy="269823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Ayudamos a los pastores a trazar el trabajo del cuatrimestre en el </a:t>
            </a:r>
            <a:r>
              <a: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Ciclo Nacer</a:t>
            </a:r>
            <a:endParaRPr sz="2800" b="1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Damos un enfoque de </a:t>
            </a:r>
            <a:r>
              <a: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Crecimiento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al Distrito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Mentalizamos al pastorado para </a:t>
            </a:r>
            <a:r>
              <a: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Bautizar</a:t>
            </a:r>
            <a:endParaRPr sz="2800" b="1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Mandamos un mensaje de </a:t>
            </a:r>
            <a:r>
              <a: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Unidad</a:t>
            </a:r>
            <a:r>
              <a:rPr sz="28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 i="1">
                <a:latin typeface="Arial"/>
                <a:ea typeface="Arial"/>
                <a:cs typeface="Arial"/>
                <a:sym typeface="Arial"/>
              </a:rPr>
              <a:t>en la </a:t>
            </a:r>
            <a:r>
              <a: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Visión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FB3C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940159" y="2493840"/>
            <a:ext cx="1948975" cy="1915748"/>
          </a:xfrm>
          <a:prstGeom prst="rect">
            <a:avLst/>
          </a:prstGeom>
          <a:solidFill>
            <a:srgbClr val="AFABAB"/>
          </a:solidFill>
          <a:ln w="174625">
            <a:solidFill>
              <a:srgbClr val="262626"/>
            </a:solidFill>
            <a:bevel/>
          </a:ln>
        </p:spPr>
        <p:txBody>
          <a:bodyPr lIns="0" tIns="0" rIns="0" bIns="0"/>
          <a:lstStyle/>
          <a:p>
            <a:pPr lvl="0" algn="ctr">
              <a:defRPr sz="1800"/>
            </a:pPr>
            <a:r>
              <a:rPr sz="28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Nacer </a:t>
            </a:r>
            <a:br>
              <a:rPr sz="28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sz="2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Estrategia (S)</a:t>
            </a:r>
          </a:p>
        </p:txBody>
      </p:sp>
      <p:pic>
        <p:nvPicPr>
          <p:cNvPr id="91" name="image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0" y="45427"/>
            <a:ext cx="7286173" cy="68125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1B0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1043153" y="2471126"/>
            <a:ext cx="1946208" cy="1915748"/>
          </a:xfrm>
          <a:prstGeom prst="rect">
            <a:avLst/>
          </a:prstGeom>
          <a:solidFill>
            <a:srgbClr val="AFABAB"/>
          </a:solidFill>
          <a:ln w="174625">
            <a:solidFill>
              <a:srgbClr val="262626"/>
            </a:solidFill>
            <a:bevel/>
          </a:ln>
        </p:spPr>
        <p:txBody>
          <a:bodyPr lIns="0" tIns="0" rIns="0" bIns="0"/>
          <a:lstStyle/>
          <a:p>
            <a:pPr lvl="0" algn="ctr">
              <a:defRPr sz="1800"/>
            </a:pPr>
            <a:r>
              <a:rPr sz="28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Cronograma </a:t>
            </a:r>
            <a:r>
              <a:rPr sz="2800">
                <a:solidFill>
                  <a:srgbClr val="FFFFFF"/>
                </a:solidFill>
              </a:rPr>
              <a:t>2020</a:t>
            </a:r>
          </a:p>
        </p:txBody>
      </p:sp>
      <p:pic>
        <p:nvPicPr>
          <p:cNvPr id="96" name="image3.jpg"/>
          <p:cNvPicPr/>
          <p:nvPr/>
        </p:nvPicPr>
        <p:blipFill>
          <a:blip r:embed="rId2">
            <a:extLst/>
          </a:blip>
          <a:srcRect l="3888" t="17037" r="3395" b="4020"/>
          <a:stretch>
            <a:fillRect/>
          </a:stretch>
        </p:blipFill>
        <p:spPr>
          <a:xfrm>
            <a:off x="5615213" y="0"/>
            <a:ext cx="5299531" cy="69086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838200" y="3527921"/>
            <a:ext cx="10515600" cy="28527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 b="1">
                <a:latin typeface="Arial"/>
                <a:ea typeface="Arial"/>
                <a:cs typeface="Arial"/>
                <a:sym typeface="Arial"/>
              </a:rPr>
              <a:t>Pedir Cuentas</a:t>
            </a:r>
            <a:r>
              <a:rPr sz="6000" i="1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sz="6000" i="1">
                <a:latin typeface="Arial"/>
                <a:ea typeface="Arial"/>
                <a:cs typeface="Arial"/>
                <a:sym typeface="Arial"/>
              </a:rPr>
            </a:br>
            <a:r>
              <a:rPr sz="6000" i="1">
                <a:latin typeface="Arial"/>
                <a:ea typeface="Arial"/>
                <a:cs typeface="Arial"/>
                <a:sym typeface="Arial"/>
              </a:rPr>
              <a:t>y Evaluar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01479" y="3037669"/>
            <a:ext cx="10989041" cy="2991174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800">
                <a:latin typeface="Arial"/>
                <a:ea typeface="Arial"/>
                <a:cs typeface="Arial"/>
                <a:sym typeface="Arial"/>
              </a:rPr>
              <a:t>“Y Jehová me respondió, y dijo: escribe la visión, y declárala en tablas, para que corra el que leyere en ella.”</a:t>
            </a:r>
          </a:p>
          <a:p>
            <a:pPr marL="0" lvl="0" indent="0" algn="ctr">
              <a:buSzTx/>
              <a:buNone/>
              <a:defRPr sz="1800"/>
            </a:pPr>
            <a:r>
              <a:rPr sz="4800" b="1">
                <a:latin typeface="Arial"/>
                <a:ea typeface="Arial"/>
                <a:cs typeface="Arial"/>
                <a:sym typeface="Arial"/>
              </a:rPr>
              <a:t>Habacuc 2:2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838200" y="2139950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Formato del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Obispo Supervisor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838200" y="3319697"/>
            <a:ext cx="10515600" cy="2819166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72000"/>
              </a:lnSpc>
              <a:defRPr sz="1800"/>
            </a:pP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Al Comité de Estrategia de Jesús:</a:t>
            </a:r>
          </a:p>
          <a:p>
            <a:pPr lvl="0">
              <a:lnSpc>
                <a:spcPct val="72000"/>
              </a:lnSpc>
              <a:defRPr sz="1800"/>
            </a:pP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72000"/>
              </a:lnSpc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Miembros Bautizados en el distrito</a:t>
            </a:r>
            <a:endParaRPr sz="1900"/>
          </a:p>
          <a:p>
            <a:pPr lvl="0">
              <a:lnSpc>
                <a:spcPct val="72000"/>
              </a:lnSpc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Total  Distrital y por iglesia de Grupos Celulares </a:t>
            </a:r>
            <a:endParaRPr sz="1900"/>
          </a:p>
          <a:p>
            <a:pPr lvl="0">
              <a:lnSpc>
                <a:spcPct val="72000"/>
              </a:lnSpc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Total Distrital y por iglesia al último Día del Amigo</a:t>
            </a:r>
            <a:endParaRPr sz="1900"/>
          </a:p>
          <a:p>
            <a:pPr lvl="0">
              <a:lnSpc>
                <a:spcPct val="72000"/>
              </a:lnSpc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Asistencia promedio a la Escuela de dicipulado (por iglesia y a nivel distrital)</a:t>
            </a:r>
            <a:endParaRPr sz="1900"/>
          </a:p>
          <a:p>
            <a:pPr lvl="0">
              <a:lnSpc>
                <a:spcPct val="72000"/>
              </a:lnSpc>
              <a:defRPr sz="1800"/>
            </a:pPr>
            <a:r>
              <a:rPr sz="1900">
                <a:latin typeface="Arial"/>
                <a:ea typeface="Arial"/>
                <a:cs typeface="Arial"/>
                <a:sym typeface="Arial"/>
              </a:rPr>
              <a:t>Bautismos del Cuatrimeste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1033072" y="790679"/>
            <a:ext cx="10515601" cy="1325564"/>
          </a:xfrm>
          <a:prstGeom prst="rect">
            <a:avLst/>
          </a:prstGeom>
        </p:spPr>
        <p:txBody>
          <a:bodyPr/>
          <a:lstStyle>
            <a:lvl1pPr algn="r">
              <a:defRPr sz="5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5300" b="1"/>
              <a:t>Beneficios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838200" y="3057992"/>
            <a:ext cx="10515600" cy="311897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1000"/>
              </a:lnSpc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81000"/>
              </a:lnSpc>
              <a:buSzTx/>
              <a:buNone/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Permite: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Identificar qué iglesias necesitan ayuda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Medir el avance de la implementación de la visión a nivel distrito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Trazar nuevas metas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Definir estrategias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490535" y="2142278"/>
            <a:ext cx="11210926" cy="744837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3200" i="1"/>
              <a:t>Formato del </a:t>
            </a:r>
            <a:r>
              <a:rPr sz="3200" b="1">
                <a:latin typeface="Arial Narrow"/>
                <a:ea typeface="Arial Narrow"/>
                <a:cs typeface="Arial Narrow"/>
                <a:sym typeface="Arial Narrow"/>
              </a:rPr>
              <a:t>Obispo Supervisor</a:t>
            </a:r>
          </a:p>
        </p:txBody>
      </p:sp>
      <p:pic>
        <p:nvPicPr>
          <p:cNvPr id="107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93101" y="2952321"/>
            <a:ext cx="8405798" cy="37405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838200" y="2370237"/>
            <a:ext cx="10515600" cy="4000584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 importante</a:t>
            </a:r>
            <a:r>
              <a:rPr sz="40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que en cada reunión pastoral:</a:t>
            </a:r>
          </a:p>
          <a:p>
            <a:pPr lvl="0"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Se dé una enseñanza de la visión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La reunión gire fundamentalmente en ayudar, asesorar, retroalimentar al pastoreado en la visión.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Se ore por el crecimiento del las iglesias 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490537" y="2205595"/>
            <a:ext cx="11210926" cy="744838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3800" i="1"/>
              <a:t>Formato del </a:t>
            </a:r>
            <a:r>
              <a:rPr sz="3800" b="1">
                <a:latin typeface="Arial Narrow"/>
                <a:ea typeface="Arial Narrow"/>
                <a:cs typeface="Arial Narrow"/>
                <a:sym typeface="Arial Narrow"/>
              </a:rPr>
              <a:t>Comité de Estrategia de Jesús</a:t>
            </a:r>
          </a:p>
        </p:txBody>
      </p:sp>
      <p:pic>
        <p:nvPicPr>
          <p:cNvPr id="112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5162" y="3042188"/>
            <a:ext cx="7601676" cy="38198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838200" y="2424763"/>
            <a:ext cx="10515600" cy="13255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Beneficios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del Formato del </a:t>
            </a:r>
            <a:b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Comité de Estrategia de Jesús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838200" y="4032353"/>
            <a:ext cx="10515600" cy="26232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Informa a la Mesa Directiva el grado de implementación a nivel nacional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Define nuevas estrategias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Detecta Distritos que requieren más apoyo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Ayuda a trazar metas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838200" y="2391997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</a:t>
            </a:r>
            <a:r>
              <a: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Rendición de Cuentas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ayuda a mantener el enfoque en la</a:t>
            </a:r>
            <a:r>
              <a: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Estrategia (S)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838200" y="3972393"/>
            <a:ext cx="10515600" cy="2548329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“Pon la mirada en lo que tienes delante;</a:t>
            </a:r>
            <a:br>
              <a:rPr sz="4000">
                <a:latin typeface="Arial"/>
                <a:ea typeface="Arial"/>
                <a:cs typeface="Arial"/>
                <a:sym typeface="Arial"/>
              </a:rPr>
            </a:br>
            <a:r>
              <a:rPr sz="4000">
                <a:latin typeface="Arial"/>
                <a:ea typeface="Arial"/>
                <a:cs typeface="Arial"/>
                <a:sym typeface="Arial"/>
              </a:rPr>
              <a:t>    fija la vista en lo que está frente a ti…</a:t>
            </a:r>
            <a:br>
              <a:rPr sz="4000">
                <a:latin typeface="Arial"/>
                <a:ea typeface="Arial"/>
                <a:cs typeface="Arial"/>
                <a:sym typeface="Arial"/>
              </a:rPr>
            </a:br>
            <a:r>
              <a:rPr sz="4000">
                <a:latin typeface="Arial"/>
                <a:ea typeface="Arial"/>
                <a:cs typeface="Arial"/>
                <a:sym typeface="Arial"/>
              </a:rPr>
              <a:t>No te desvíes ni a diestra ni a siniestra.”</a:t>
            </a:r>
          </a:p>
          <a:p>
            <a:pPr marL="0" lvl="0" indent="0" algn="ctr"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Proverbios 4:25,27 NVI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  <a:prstGeom prst="rect">
            <a:avLst/>
          </a:prstGeom>
        </p:spPr>
        <p:txBody>
          <a:bodyPr/>
          <a:lstStyle>
            <a:lvl1pPr algn="r">
              <a:defRPr sz="55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5500" b="1"/>
              <a:t>Conclusión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1"/>
          </p:nvPr>
        </p:nvSpPr>
        <p:spPr>
          <a:xfrm>
            <a:off x="838200" y="2501066"/>
            <a:ext cx="10515600" cy="3688597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Somos administradores de la visión, hagamos que esta visión se implemente en todas las iglesias.</a:t>
            </a:r>
          </a:p>
          <a:p>
            <a:pPr marL="742949" lvl="0" indent="-742949">
              <a:buAutoNum type="arabicPeriod"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955221" lvl="0" indent="-955221">
              <a:buAutoNum type="arabicPeriod"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Agendar Actividades de la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Estrategia(S)</a:t>
            </a:r>
          </a:p>
          <a:p>
            <a:pPr marL="955221" lvl="0" indent="-955221">
              <a:buAutoNum type="arabicPeriod"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Agendar el 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Cronograma</a:t>
            </a:r>
            <a:r>
              <a:rPr sz="36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de la </a:t>
            </a:r>
            <a:r>
              <a:rPr sz="3600" i="1">
                <a:latin typeface="Arial"/>
                <a:ea typeface="Arial"/>
                <a:cs typeface="Arial"/>
                <a:sym typeface="Arial"/>
              </a:rPr>
              <a:t>Estrategia (S)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955221" lvl="0" indent="-955221">
              <a:buAutoNum type="arabicPeriod"/>
              <a:defRPr sz="1800"/>
            </a:pP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Pedir Cuentas</a:t>
            </a:r>
            <a:r>
              <a:rPr sz="36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y Evaluar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839416" y="764704"/>
            <a:ext cx="10515601" cy="1325563"/>
          </a:xfrm>
          <a:prstGeom prst="rect">
            <a:avLst/>
          </a:prstGeom>
        </p:spPr>
        <p:txBody>
          <a:bodyPr/>
          <a:lstStyle>
            <a:lvl1pPr algn="r">
              <a:defRPr sz="6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6000" b="1"/>
              <a:t>Introducción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515379" y="2432237"/>
            <a:ext cx="11161242" cy="4077327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sz="40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visión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 es una revelación divina, para ayudar a la Iglesia a ser efectiva en su misión.</a:t>
            </a:r>
          </a:p>
          <a:p>
            <a:pPr marL="0" lvl="0" indent="0" algn="ctr">
              <a:buSzTx/>
              <a:buNone/>
              <a:defRPr sz="1800"/>
            </a:pP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Dios siempre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provee a tiempo la visión</a:t>
            </a:r>
            <a:r>
              <a:rPr sz="40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que la Iglesia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necesita.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838200" y="785254"/>
            <a:ext cx="10515600" cy="1325564"/>
          </a:xfrm>
          <a:prstGeom prst="rect">
            <a:avLst/>
          </a:prstGeom>
        </p:spPr>
        <p:txBody>
          <a:bodyPr/>
          <a:lstStyle>
            <a:lvl1pPr algn="r">
              <a:defRPr sz="6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6600" b="1"/>
              <a:t>La Visión 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660056" y="2781299"/>
            <a:ext cx="10871888" cy="3249829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La visión es: </a:t>
            </a:r>
            <a:r>
              <a:rPr sz="32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estrategias y formas de trabajar creativas</a:t>
            </a: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que Dios da</a:t>
            </a:r>
            <a:r>
              <a:rPr sz="3200">
                <a:latin typeface="Arial"/>
                <a:ea typeface="Arial"/>
                <a:cs typeface="Arial"/>
                <a:sym typeface="Arial"/>
              </a:rPr>
              <a:t> para alcanzar a un mundo cambiante.</a:t>
            </a:r>
          </a:p>
          <a:p>
            <a:pPr marL="0" lvl="0" indent="0" algn="ctr">
              <a:buSzTx/>
              <a:buNone/>
              <a:defRPr sz="1800"/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sz="32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misión es la misma</a:t>
            </a:r>
            <a:r>
              <a:rPr sz="3200">
                <a:latin typeface="Arial"/>
                <a:ea typeface="Arial"/>
                <a:cs typeface="Arial"/>
                <a:sym typeface="Arial"/>
              </a:rPr>
              <a:t>, pero el </a:t>
            </a:r>
            <a:r>
              <a:rPr sz="32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mundo cambia</a:t>
            </a:r>
            <a:r>
              <a:rPr sz="3200">
                <a:latin typeface="Arial"/>
                <a:ea typeface="Arial"/>
                <a:cs typeface="Arial"/>
                <a:sym typeface="Arial"/>
              </a:rPr>
              <a:t>, por eso necesitamos nuevas estrategias (</a:t>
            </a:r>
            <a:r>
              <a: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visión</a:t>
            </a:r>
            <a:r>
              <a:rPr sz="3200">
                <a:latin typeface="Arial"/>
                <a:ea typeface="Arial"/>
                <a:cs typeface="Arial"/>
                <a:sym typeface="Arial"/>
              </a:rPr>
              <a:t>) para cumplir</a:t>
            </a:r>
          </a:p>
          <a:p>
            <a:pPr marL="0" lvl="0" indent="0" algn="ctr">
              <a:buSzTx/>
              <a:buNone/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la misión.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838200" y="2443760"/>
            <a:ext cx="10515600" cy="3690756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endParaRPr sz="36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</a:t>
            </a:r>
            <a:r>
              <a: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Estrategia(S)</a:t>
            </a:r>
            <a:r>
              <a:rPr sz="4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es la visión que Dios le ha dado a la Asamblea Apostólica</a:t>
            </a:r>
            <a:r>
              <a:rPr sz="4400" i="1">
                <a:latin typeface="Arial"/>
                <a:ea typeface="Arial"/>
                <a:cs typeface="Arial"/>
                <a:sym typeface="Arial"/>
              </a:rPr>
              <a:t>, para</a:t>
            </a:r>
          </a:p>
          <a:p>
            <a:pPr marL="0" lvl="0" indent="0" algn="ctr">
              <a:buSzTx/>
              <a:buNone/>
              <a:defRPr sz="1800"/>
            </a:pPr>
            <a:endParaRPr sz="4400" i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400" i="1">
                <a:latin typeface="Arial"/>
                <a:ea typeface="Arial"/>
                <a:cs typeface="Arial"/>
                <a:sym typeface="Arial"/>
              </a:rPr>
              <a:t> ¡Alcanzar al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Mundo Perdido!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838200" y="2201262"/>
            <a:ext cx="10515600" cy="3988401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Para que la visión tenga éxito</a:t>
            </a:r>
            <a:r>
              <a:rPr sz="40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se requiere una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sociedad entre el Cielo y la Tierra</a:t>
            </a: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0" algn="ctr">
              <a:buSzTx/>
              <a:buNone/>
              <a:defRPr sz="1800"/>
            </a:pP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Dios proveyendo</a:t>
            </a:r>
            <a:r>
              <a:rPr sz="40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los recursos, y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administrándolos</a:t>
            </a: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838200" y="2139950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00" b="1"/>
              <a:t>Dios provee recursos para la visión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838200" y="3422660"/>
            <a:ext cx="10515600" cy="2690593"/>
          </a:xfrm>
          <a:prstGeom prst="rect">
            <a:avLst/>
          </a:prstGeom>
        </p:spPr>
        <p:txBody>
          <a:bodyPr/>
          <a:lstStyle/>
          <a:p>
            <a:pPr marL="1165678" lvl="0" indent="-444953">
              <a:buClr>
                <a:srgbClr val="000000"/>
              </a:buClr>
              <a:tabLst>
                <a:tab pos="787400" algn="l"/>
              </a:tabLst>
              <a:defRPr sz="1800"/>
            </a:pP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Financieros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00" i="1">
                <a:latin typeface="Arial"/>
                <a:ea typeface="Arial"/>
                <a:cs typeface="Arial"/>
                <a:sym typeface="Arial"/>
              </a:rPr>
              <a:t>(dinero)</a:t>
            </a:r>
          </a:p>
          <a:p>
            <a:pPr marL="1165678" lvl="0" indent="-444953">
              <a:buClr>
                <a:srgbClr val="000000"/>
              </a:buClr>
              <a:tabLst>
                <a:tab pos="787400" algn="l"/>
              </a:tabLst>
              <a:defRPr sz="1800"/>
            </a:pP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Materiales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00" i="1">
                <a:latin typeface="Arial"/>
                <a:ea typeface="Arial"/>
                <a:cs typeface="Arial"/>
                <a:sym typeface="Arial"/>
              </a:rPr>
              <a:t>(bienes, propiedades, equipo)</a:t>
            </a:r>
            <a:endParaRPr sz="3600" i="1">
              <a:latin typeface="Arial"/>
              <a:ea typeface="Arial"/>
              <a:cs typeface="Arial"/>
              <a:sym typeface="Arial"/>
            </a:endParaRPr>
          </a:p>
          <a:p>
            <a:pPr marL="1165678" lvl="0" indent="-444953">
              <a:tabLst>
                <a:tab pos="787400" algn="l"/>
              </a:tabLst>
              <a:defRPr sz="1800"/>
            </a:pP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Humanos</a:t>
            </a:r>
            <a:r>
              <a:rPr sz="36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00" i="1">
                <a:latin typeface="Arial"/>
                <a:ea typeface="Arial"/>
                <a:cs typeface="Arial"/>
                <a:sym typeface="Arial"/>
              </a:rPr>
              <a:t>(personas especializadas, líderes)</a:t>
            </a:r>
            <a:endParaRPr sz="3600" i="1">
              <a:latin typeface="Arial"/>
              <a:ea typeface="Arial"/>
              <a:cs typeface="Arial"/>
              <a:sym typeface="Arial"/>
            </a:endParaRPr>
          </a:p>
          <a:p>
            <a:pPr marL="1165678" lvl="0" indent="-444953">
              <a:tabLst>
                <a:tab pos="787400" algn="l"/>
              </a:tabLst>
              <a:defRPr sz="1800"/>
            </a:pP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Espirituales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00" i="1">
                <a:latin typeface="Arial"/>
                <a:ea typeface="Arial"/>
                <a:cs typeface="Arial"/>
                <a:sym typeface="Arial"/>
              </a:rPr>
              <a:t>(dones, unción, sabiduría)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838200" y="2419036"/>
            <a:ext cx="10515600" cy="374855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3700" i="1">
                <a:latin typeface="Arial"/>
                <a:ea typeface="Arial"/>
                <a:cs typeface="Arial"/>
                <a:sym typeface="Arial"/>
              </a:rPr>
              <a:t>“Porque el reino de los cielos es como un hombre que yéndose lejos, </a:t>
            </a:r>
            <a:r>
              <a:rPr sz="37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llamó a sus siervos y les entregó sus bienes</a:t>
            </a:r>
            <a:r>
              <a:rPr sz="37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 </a:t>
            </a:r>
            <a:endParaRPr sz="4000" i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endParaRPr sz="4000" i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3700" i="1">
                <a:latin typeface="Arial"/>
                <a:ea typeface="Arial"/>
                <a:cs typeface="Arial"/>
                <a:sym typeface="Arial"/>
              </a:rPr>
              <a:t>A uno dio </a:t>
            </a:r>
            <a:r>
              <a:rPr sz="37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cinco talentos</a:t>
            </a:r>
            <a:r>
              <a:rPr sz="3700" i="1">
                <a:latin typeface="Arial"/>
                <a:ea typeface="Arial"/>
                <a:cs typeface="Arial"/>
                <a:sym typeface="Arial"/>
              </a:rPr>
              <a:t>, y a otro </a:t>
            </a:r>
            <a:r>
              <a:rPr sz="37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dos</a:t>
            </a:r>
            <a:r>
              <a:rPr sz="3700" i="1">
                <a:latin typeface="Arial"/>
                <a:ea typeface="Arial"/>
                <a:cs typeface="Arial"/>
                <a:sym typeface="Arial"/>
              </a:rPr>
              <a:t>, y a otro </a:t>
            </a:r>
            <a:r>
              <a:rPr sz="37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</a:t>
            </a:r>
            <a:r>
              <a:rPr sz="3700" i="1">
                <a:latin typeface="Arial"/>
                <a:ea typeface="Arial"/>
                <a:cs typeface="Arial"/>
                <a:sym typeface="Arial"/>
              </a:rPr>
              <a:t>, a cada uno conforme a su capacidad; y luego se fue lejos.“</a:t>
            </a:r>
            <a:endParaRPr sz="2500"/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3700" b="1" i="1">
                <a:latin typeface="Arial"/>
                <a:ea typeface="Arial"/>
                <a:cs typeface="Arial"/>
                <a:sym typeface="Arial"/>
              </a:rPr>
              <a:t>Mateo 25:14,15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838200" y="2184115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Somos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Administradores </a:t>
            </a:r>
            <a:r>
              <a:rPr sz="3600" i="1">
                <a:latin typeface="Arial"/>
                <a:ea typeface="Arial"/>
                <a:cs typeface="Arial"/>
                <a:sym typeface="Arial"/>
              </a:rPr>
              <a:t>de la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Visión 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838200" y="3266426"/>
            <a:ext cx="10515600" cy="1407459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En nuestras manos está el hacer que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funcione la visión</a:t>
            </a: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en nuestro distrito.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</Words>
  <Application>Microsoft Macintosh PowerPoint</Application>
  <PresentationFormat>Panorámica</PresentationFormat>
  <Paragraphs>92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Calibri</vt:lpstr>
      <vt:lpstr>Calibri Light</vt:lpstr>
      <vt:lpstr>Helvetica Neue</vt:lpstr>
      <vt:lpstr>Default</vt:lpstr>
      <vt:lpstr>Presentación de PowerPoint</vt:lpstr>
      <vt:lpstr>Presentación de PowerPoint</vt:lpstr>
      <vt:lpstr>Introducción</vt:lpstr>
      <vt:lpstr>La Visión </vt:lpstr>
      <vt:lpstr>Presentación de PowerPoint</vt:lpstr>
      <vt:lpstr>Presentación de PowerPoint</vt:lpstr>
      <vt:lpstr>Dios provee recursos para la visión</vt:lpstr>
      <vt:lpstr>Presentación de PowerPoint</vt:lpstr>
      <vt:lpstr>Somos Administradores de la Visión </vt:lpstr>
      <vt:lpstr>Presentación de PowerPoint</vt:lpstr>
      <vt:lpstr>Agendar  Actividades de la Estrategia (S) </vt:lpstr>
      <vt:lpstr>Presentación de PowerPoint</vt:lpstr>
      <vt:lpstr>Congreso Celular</vt:lpstr>
      <vt:lpstr>Adiestramientos o Retiros de Líderes </vt:lpstr>
      <vt:lpstr>Agendar  El Cronograma de la Estrategia (S) </vt:lpstr>
      <vt:lpstr>Beneficios</vt:lpstr>
      <vt:lpstr>Nacer  Estrategia (S)</vt:lpstr>
      <vt:lpstr>Cronograma 2020</vt:lpstr>
      <vt:lpstr>Pedir Cuentas  y Evaluar</vt:lpstr>
      <vt:lpstr>Formato del Obispo Supervisor</vt:lpstr>
      <vt:lpstr>Beneficios</vt:lpstr>
      <vt:lpstr>Formato del Obispo Supervisor</vt:lpstr>
      <vt:lpstr>Presentación de PowerPoint</vt:lpstr>
      <vt:lpstr>Formato del Comité de Estrategia de Jesús</vt:lpstr>
      <vt:lpstr>Beneficios del Formato del  Comité de Estrategia de Jesús</vt:lpstr>
      <vt:lpstr>La Rendición de Cuentas ayuda a mantener el enfoque en la Estrategia (S)</vt:lpstr>
      <vt:lpstr>Conclusión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Usuario de Microsoft Office</cp:lastModifiedBy>
  <cp:revision>1</cp:revision>
  <dcterms:modified xsi:type="dcterms:W3CDTF">2020-01-18T17:59:10Z</dcterms:modified>
</cp:coreProperties>
</file>