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D7D3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D7D31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Haz clic para modificar el estilo de título del patrón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Haz clic para editar el estilo de subtítulo del patrón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Haz clic para modificar el estilo de título del patrón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Haga clic para modificar los estilos de texto del patrón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Haga clic para modificar los estilos de texto del patrón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Haz clic para modificar el estilo de título del patrón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Haga clic para modificar los estilos de texto del patrón</a:t>
            </a:r>
          </a:p>
          <a:p>
            <a:pPr lvl="1">
              <a:defRPr sz="1800"/>
            </a:pPr>
            <a:r>
              <a:rPr sz="3200"/>
              <a:t>Segundo nivel</a:t>
            </a:r>
          </a:p>
          <a:p>
            <a:pPr lvl="2">
              <a:defRPr sz="1800"/>
            </a:pPr>
            <a:r>
              <a:rPr sz="3200"/>
              <a:t>Tercer nivel</a:t>
            </a:r>
          </a:p>
          <a:p>
            <a:pPr lvl="3">
              <a:defRPr sz="1800"/>
            </a:pPr>
            <a:r>
              <a:rPr sz="3200"/>
              <a:t>Cuarto nivel</a:t>
            </a:r>
          </a:p>
          <a:p>
            <a:pPr lvl="4">
              <a:defRPr sz="1800"/>
            </a:pPr>
            <a:r>
              <a:rPr sz="3200"/>
              <a:t>Quinto nivel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Haz clic para modificar el estilo de título del patrón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Haga clic para modificar los estilos de texto del patrón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Haz clic para modificar el estilo de título del patrón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Haga clic para modificar los estilos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19009" y="4206168"/>
            <a:ext cx="5362692" cy="2232249"/>
          </a:xfrm>
          <a:prstGeom prst="rect">
            <a:avLst/>
          </a:prstGeom>
        </p:spPr>
        <p:txBody>
          <a:bodyPr/>
          <a:lstStyle/>
          <a:p>
            <a:pPr lvl="0" algn="l">
              <a:defRPr sz="1800"/>
            </a:pPr>
            <a:r>
              <a:rPr sz="5400" i="1">
                <a:latin typeface="Arial"/>
                <a:ea typeface="Arial"/>
                <a:cs typeface="Arial"/>
                <a:sym typeface="Arial"/>
              </a:rPr>
              <a:t>Trabajo</a:t>
            </a:r>
            <a:r>
              <a:rPr sz="5400" b="1" i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400" i="1">
                <a:latin typeface="Arial"/>
                <a:ea typeface="Arial"/>
                <a:cs typeface="Arial"/>
                <a:sym typeface="Arial"/>
              </a:rPr>
              <a:t>en</a:t>
            </a:r>
            <a:r>
              <a:rPr sz="5400" b="1" i="1">
                <a:latin typeface="Arial"/>
                <a:ea typeface="Arial"/>
                <a:cs typeface="Arial"/>
                <a:sym typeface="Arial"/>
              </a:rPr>
              <a:t> </a:t>
            </a:r>
            <a:br>
              <a:rPr sz="5400" b="1" i="1">
                <a:latin typeface="Arial"/>
                <a:ea typeface="Arial"/>
                <a:cs typeface="Arial"/>
                <a:sym typeface="Arial"/>
              </a:rPr>
            </a:br>
            <a:r>
              <a:rPr sz="8000" b="1">
                <a:latin typeface="Arial"/>
                <a:ea typeface="Arial"/>
                <a:cs typeface="Arial"/>
                <a:sym typeface="Arial"/>
              </a:rPr>
              <a:t>EQUIPO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838200" y="18764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4000">
                <a:latin typeface="Arial"/>
                <a:ea typeface="Arial"/>
                <a:cs typeface="Arial"/>
                <a:sym typeface="Arial"/>
              </a:rPr>
              <a:t>“Uno solo puede ser vencido,</a:t>
            </a:r>
            <a:br>
              <a:rPr sz="4000">
                <a:latin typeface="Arial"/>
                <a:ea typeface="Arial"/>
                <a:cs typeface="Arial"/>
                <a:sym typeface="Arial"/>
              </a:rPr>
            </a:br>
            <a:r>
              <a:rPr sz="4000">
                <a:latin typeface="Arial"/>
                <a:ea typeface="Arial"/>
                <a:cs typeface="Arial"/>
                <a:sym typeface="Arial"/>
              </a:rPr>
              <a:t>    pero </a:t>
            </a:r>
            <a:r>
              <a:rPr sz="40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dos</a:t>
            </a:r>
            <a:r>
              <a:rPr sz="4000">
                <a:latin typeface="Arial"/>
                <a:ea typeface="Arial"/>
                <a:cs typeface="Arial"/>
                <a:sym typeface="Arial"/>
              </a:rPr>
              <a:t> pueden resistir.</a:t>
            </a:r>
            <a:br>
              <a:rPr sz="4000">
                <a:latin typeface="Arial"/>
                <a:ea typeface="Arial"/>
                <a:cs typeface="Arial"/>
                <a:sym typeface="Arial"/>
              </a:rPr>
            </a:b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¡La cuerda de tres hilos</a:t>
            </a:r>
            <a:b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    no se rompe fácilmente!”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4000" b="1">
                <a:latin typeface="Arial"/>
                <a:ea typeface="Arial"/>
                <a:cs typeface="Arial"/>
                <a:sym typeface="Arial"/>
              </a:rPr>
              <a:t>Eclesiastés 4:12 NVI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595870" y="4617925"/>
            <a:ext cx="11000260" cy="1808068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/>
            </a:pPr>
            <a:r>
              <a:rPr sz="5700" i="1">
                <a:latin typeface="Arial"/>
                <a:ea typeface="Arial"/>
                <a:cs typeface="Arial"/>
                <a:sym typeface="Arial"/>
              </a:rPr>
              <a:t>Consideraciones de la </a:t>
            </a:r>
          </a:p>
          <a:p>
            <a:pPr marL="0" lvl="0" indent="0">
              <a:buSzTx/>
              <a:buNone/>
              <a:defRPr sz="1800"/>
            </a:pPr>
            <a:r>
              <a:rPr sz="5700" i="1">
                <a:latin typeface="Arial"/>
                <a:ea typeface="Arial"/>
                <a:cs typeface="Arial"/>
                <a:sym typeface="Arial"/>
              </a:rPr>
              <a:t>Historia de</a:t>
            </a:r>
            <a:r>
              <a:rPr sz="57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700" b="1">
                <a:latin typeface="Arial"/>
                <a:ea typeface="Arial"/>
                <a:cs typeface="Arial"/>
                <a:sym typeface="Arial"/>
              </a:rPr>
              <a:t>Nehemías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1359318" y="2255539"/>
            <a:ext cx="9473364" cy="2880322"/>
          </a:xfrm>
          <a:prstGeom prst="rect">
            <a:avLst/>
          </a:prstGeom>
        </p:spPr>
        <p:txBody>
          <a:bodyPr/>
          <a:lstStyle/>
          <a:p>
            <a:pPr marL="0" lvl="0" indent="0" algn="ctr" defTabSz="749808">
              <a:spcBef>
                <a:spcPts val="800"/>
              </a:spcBef>
              <a:buSzTx/>
              <a:buNone/>
              <a:defRPr sz="1800"/>
            </a:pPr>
            <a:endParaRPr sz="492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749808">
              <a:spcBef>
                <a:spcPts val="800"/>
              </a:spcBef>
              <a:buSzTx/>
              <a:buNone/>
              <a:defRPr sz="1800"/>
            </a:pPr>
            <a:r>
              <a:rPr sz="4920">
                <a:latin typeface="Arial"/>
                <a:ea typeface="Arial"/>
                <a:cs typeface="Arial"/>
                <a:sym typeface="Arial"/>
              </a:rPr>
              <a:t>El libro de </a:t>
            </a:r>
            <a:r>
              <a:rPr sz="492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Nehemías</a:t>
            </a:r>
            <a:r>
              <a:rPr sz="492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920">
                <a:latin typeface="Arial"/>
                <a:ea typeface="Arial"/>
                <a:cs typeface="Arial"/>
                <a:sym typeface="Arial"/>
              </a:rPr>
              <a:t>es un increíble ejemplo de </a:t>
            </a:r>
            <a:r>
              <a:rPr sz="492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Trabajo en Equipo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1096380" y="2663725"/>
            <a:ext cx="9999241" cy="3386682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/>
            </a:pPr>
            <a:r>
              <a:rPr sz="3800" i="1">
                <a:latin typeface="Arial"/>
                <a:ea typeface="Arial"/>
                <a:cs typeface="Arial"/>
                <a:sym typeface="Arial"/>
              </a:rPr>
              <a:t>La necesidad: </a:t>
            </a:r>
          </a:p>
          <a:p>
            <a:pPr marL="0" lvl="0" indent="0">
              <a:buSzTx/>
              <a:buNone/>
              <a:defRPr sz="1800"/>
            </a:pPr>
            <a:endParaRPr sz="3800" i="1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SzTx/>
              <a:buNone/>
              <a:defRPr sz="1800"/>
            </a:pPr>
            <a:r>
              <a:rPr sz="3800" i="1">
                <a:latin typeface="Arial"/>
                <a:ea typeface="Arial"/>
                <a:cs typeface="Arial"/>
                <a:sym typeface="Arial"/>
              </a:rPr>
              <a:t>Jerusalén estaba </a:t>
            </a:r>
            <a:r>
              <a:rPr sz="38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destruida</a:t>
            </a:r>
            <a:r>
              <a:rPr sz="3800" i="1">
                <a:latin typeface="Arial"/>
                <a:ea typeface="Arial"/>
                <a:cs typeface="Arial"/>
                <a:sym typeface="Arial"/>
              </a:rPr>
              <a:t> y sus </a:t>
            </a:r>
            <a:r>
              <a:rPr sz="38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muros derribados.</a:t>
            </a:r>
          </a:p>
        </p:txBody>
      </p:sp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839450" y="1231905"/>
            <a:ext cx="10807908" cy="824295"/>
          </a:xfrm>
          <a:prstGeom prst="rect">
            <a:avLst/>
          </a:prstGeom>
        </p:spPr>
        <p:txBody>
          <a:bodyPr/>
          <a:lstStyle/>
          <a:p>
            <a:pPr lvl="0" algn="r" defTabSz="658368">
              <a:defRPr sz="1800"/>
            </a:pPr>
            <a:r>
              <a:rPr sz="5112" i="1">
                <a:latin typeface="Arial"/>
                <a:ea typeface="Arial"/>
                <a:cs typeface="Arial"/>
                <a:sym typeface="Arial"/>
              </a:rPr>
              <a:t>Trabajo</a:t>
            </a:r>
            <a:r>
              <a:rPr sz="5112" b="1" i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112" i="1">
                <a:latin typeface="Arial"/>
                <a:ea typeface="Arial"/>
                <a:cs typeface="Arial"/>
                <a:sym typeface="Arial"/>
              </a:rPr>
              <a:t>en</a:t>
            </a:r>
            <a:r>
              <a:rPr sz="5112" b="1" i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112" b="1">
                <a:latin typeface="Arial"/>
                <a:ea typeface="Arial"/>
                <a:cs typeface="Arial"/>
                <a:sym typeface="Arial"/>
              </a:rPr>
              <a:t>EQUIPO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617094" y="2204007"/>
            <a:ext cx="10957812" cy="1152130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000" b="1"/>
              <a:t>1. Compartió una visión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681217" y="3329161"/>
            <a:ext cx="10829566" cy="2577704"/>
          </a:xfrm>
          <a:prstGeom prst="rect">
            <a:avLst/>
          </a:prstGeom>
        </p:spPr>
        <p:txBody>
          <a:bodyPr/>
          <a:lstStyle/>
          <a:p>
            <a:pPr lvl="0" algn="ctr">
              <a:buSzTx/>
              <a:buNone/>
              <a:defRPr sz="1800"/>
            </a:pPr>
            <a:r>
              <a:rPr sz="3200" i="1" baseline="30000"/>
              <a:t>“</a:t>
            </a:r>
            <a:r>
              <a:rPr sz="3200" i="1"/>
              <a:t>Entonces les declaré cómo la mano de mi Dios había sido buena sobre mí, y asimismo las palabras que el rey me había dicho. </a:t>
            </a:r>
            <a:r>
              <a:rPr sz="3200" i="1">
                <a:solidFill>
                  <a:srgbClr val="FFFFFF"/>
                </a:solidFill>
              </a:rPr>
              <a:t>Y dijeron: Levantémonos y edifiquemos. Así esforzaron sus manos para bien.”</a:t>
            </a:r>
            <a:endParaRPr sz="3200" i="1">
              <a:solidFill>
                <a:srgbClr val="0070C0"/>
              </a:solidFill>
            </a:endParaRPr>
          </a:p>
          <a:p>
            <a:pPr lvl="0" algn="ctr">
              <a:buSzTx/>
              <a:buNone/>
              <a:defRPr sz="1800"/>
            </a:pPr>
            <a:r>
              <a:rPr sz="3200" i="1">
                <a:solidFill>
                  <a:srgbClr val="0070C0"/>
                </a:solidFill>
              </a:rPr>
              <a:t> </a:t>
            </a:r>
            <a:r>
              <a:rPr sz="3200" b="1"/>
              <a:t>Nehemías 2:18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527153" y="2513488"/>
            <a:ext cx="11137694" cy="680666"/>
          </a:xfrm>
          <a:prstGeom prst="rect">
            <a:avLst/>
          </a:prstGeom>
        </p:spPr>
        <p:txBody>
          <a:bodyPr/>
          <a:lstStyle>
            <a:lvl1pPr algn="ctr" defTabSz="822959">
              <a:defRPr sz="423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230" b="1"/>
              <a:t>2. Organizó Equipos de trabajo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1395984" y="3613363"/>
            <a:ext cx="9400032" cy="2408470"/>
          </a:xfrm>
          <a:prstGeom prst="rect">
            <a:avLst/>
          </a:prstGeom>
        </p:spPr>
        <p:txBody>
          <a:bodyPr/>
          <a:lstStyle/>
          <a:p>
            <a:pPr marL="266482" lvl="0" indent="-266482" algn="just" defTabSz="877823">
              <a:lnSpc>
                <a:spcPct val="80000"/>
              </a:lnSpc>
              <a:spcBef>
                <a:spcPts val="900"/>
              </a:spcBef>
              <a:buFont typeface="Wingdings"/>
              <a:buChar char="✓"/>
              <a:defRPr sz="1800"/>
            </a:pPr>
            <a:r>
              <a:rPr sz="3264">
                <a:latin typeface="Arial"/>
                <a:ea typeface="Arial"/>
                <a:cs typeface="Arial"/>
                <a:sym typeface="Arial"/>
              </a:rPr>
              <a:t> El capítulo 3 de </a:t>
            </a:r>
          </a:p>
          <a:p>
            <a:pPr marL="219455" lvl="0" indent="-219455" algn="just" defTabSz="877823">
              <a:lnSpc>
                <a:spcPct val="80000"/>
              </a:lnSpc>
              <a:spcBef>
                <a:spcPts val="900"/>
              </a:spcBef>
              <a:buSzTx/>
              <a:buNone/>
              <a:defRPr sz="1800"/>
            </a:pPr>
            <a:r>
              <a:rPr sz="3264">
                <a:latin typeface="Arial"/>
                <a:ea typeface="Arial"/>
                <a:cs typeface="Arial"/>
                <a:sym typeface="Arial"/>
              </a:rPr>
              <a:t>Nehemías revela una </a:t>
            </a:r>
            <a:r>
              <a:rPr sz="3264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gran unidad</a:t>
            </a:r>
            <a:r>
              <a:rPr sz="3264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264">
                <a:latin typeface="Arial"/>
                <a:ea typeface="Arial"/>
                <a:cs typeface="Arial"/>
                <a:sym typeface="Arial"/>
              </a:rPr>
              <a:t>entre el pueblo. </a:t>
            </a:r>
          </a:p>
          <a:p>
            <a:pPr marL="219455" lvl="0" indent="-219455" defTabSz="877823">
              <a:lnSpc>
                <a:spcPct val="80000"/>
              </a:lnSpc>
              <a:spcBef>
                <a:spcPts val="900"/>
              </a:spcBef>
              <a:buFont typeface="Wingdings"/>
              <a:buChar char="✓"/>
              <a:defRPr sz="1800"/>
            </a:pPr>
            <a:endParaRPr sz="3264">
              <a:latin typeface="Arial"/>
              <a:ea typeface="Arial"/>
              <a:cs typeface="Arial"/>
              <a:sym typeface="Arial"/>
            </a:endParaRPr>
          </a:p>
          <a:p>
            <a:pPr marL="266482" lvl="0" indent="-266482" defTabSz="877823">
              <a:lnSpc>
                <a:spcPct val="80000"/>
              </a:lnSpc>
              <a:spcBef>
                <a:spcPts val="900"/>
              </a:spcBef>
              <a:buFont typeface="Wingdings"/>
              <a:buChar char="✓"/>
              <a:defRPr sz="1800"/>
            </a:pPr>
            <a:r>
              <a:rPr sz="3264">
                <a:latin typeface="Arial"/>
                <a:ea typeface="Arial"/>
                <a:cs typeface="Arial"/>
                <a:sym typeface="Arial"/>
              </a:rPr>
              <a:t>Unos </a:t>
            </a:r>
            <a:r>
              <a:rPr sz="3264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40 grupos</a:t>
            </a:r>
            <a:r>
              <a:rPr sz="3264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264">
                <a:latin typeface="Arial"/>
                <a:ea typeface="Arial"/>
                <a:cs typeface="Arial"/>
                <a:sym typeface="Arial"/>
              </a:rPr>
              <a:t>trabajaron simultáneamente.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786384" y="2323727"/>
            <a:ext cx="10619232" cy="1065189"/>
          </a:xfrm>
          <a:prstGeom prst="rect">
            <a:avLst/>
          </a:prstGeom>
        </p:spPr>
        <p:txBody>
          <a:bodyPr/>
          <a:lstStyle>
            <a:lvl1pPr algn="ctr">
              <a:defRPr sz="46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/>
            </a:pPr>
            <a:r>
              <a:rPr sz="4600" b="1"/>
              <a:t>3. Terminó el muro en tiempo récord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xfrm>
            <a:off x="786384" y="3520440"/>
            <a:ext cx="10619232" cy="2597897"/>
          </a:xfrm>
          <a:prstGeom prst="rect">
            <a:avLst/>
          </a:prstGeom>
        </p:spPr>
        <p:txBody>
          <a:bodyPr/>
          <a:lstStyle/>
          <a:p>
            <a:pPr lvl="0" algn="ctr">
              <a:buSzTx/>
              <a:buNone/>
              <a:defRPr sz="1800"/>
            </a:pPr>
            <a:r>
              <a:rPr sz="2800" i="1"/>
              <a:t>“Fue terminado, pues, el muro, el veinticinco del mes de Elul, </a:t>
            </a:r>
            <a:r>
              <a:rPr sz="2800" i="1">
                <a:solidFill>
                  <a:srgbClr val="FFFFFF"/>
                </a:solidFill>
              </a:rPr>
              <a:t>en cincuenta y dos días</a:t>
            </a:r>
            <a:r>
              <a:rPr sz="2800" i="1"/>
              <a:t>.</a:t>
            </a:r>
            <a:r>
              <a:rPr sz="2800" i="1" baseline="30000"/>
              <a:t> 16</a:t>
            </a:r>
            <a:r>
              <a:rPr sz="2800" i="1"/>
              <a:t>Y cuando lo oyeron todos nuestros enemigos, temieron todas las naciones que estaban alrededor de nosotros, y se sintieron humillados, y conocieron que por nuestro Dios había sido hecha esta obra.”</a:t>
            </a:r>
          </a:p>
          <a:p>
            <a:pPr lvl="0" algn="ctr">
              <a:buSzTx/>
              <a:buNone/>
              <a:defRPr sz="1800"/>
            </a:pPr>
            <a:r>
              <a:rPr sz="2800" b="1"/>
              <a:t>Nehemías 6:15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645748" y="3758760"/>
            <a:ext cx="7776866" cy="2664297"/>
          </a:xfrm>
          <a:prstGeom prst="rect">
            <a:avLst/>
          </a:prstGeom>
        </p:spPr>
        <p:txBody>
          <a:bodyPr/>
          <a:lstStyle/>
          <a:p>
            <a:pPr lvl="0" algn="l">
              <a:defRPr sz="1800"/>
            </a:pPr>
            <a:r>
              <a:rPr sz="4800" i="1">
                <a:latin typeface="Arial"/>
                <a:ea typeface="Arial"/>
                <a:cs typeface="Arial"/>
                <a:sym typeface="Arial"/>
              </a:rPr>
              <a:t>Enseñanzas que nos deja</a:t>
            </a:r>
            <a:br>
              <a:rPr sz="4800" i="1">
                <a:latin typeface="Arial"/>
                <a:ea typeface="Arial"/>
                <a:cs typeface="Arial"/>
                <a:sym typeface="Arial"/>
              </a:rPr>
            </a:br>
            <a:r>
              <a:rPr sz="5400" i="1">
                <a:latin typeface="Arial"/>
                <a:ea typeface="Arial"/>
                <a:cs typeface="Arial"/>
                <a:sym typeface="Arial"/>
              </a:rPr>
              <a:t>La</a:t>
            </a:r>
            <a:r>
              <a:rPr sz="6600" b="1">
                <a:latin typeface="Arial"/>
                <a:ea typeface="Arial"/>
                <a:cs typeface="Arial"/>
                <a:sym typeface="Arial"/>
              </a:rPr>
              <a:t> Historia</a:t>
            </a:r>
            <a:br>
              <a:rPr sz="6600" b="1">
                <a:latin typeface="Arial"/>
                <a:ea typeface="Arial"/>
                <a:cs typeface="Arial"/>
                <a:sym typeface="Arial"/>
              </a:rPr>
            </a:br>
            <a:r>
              <a:rPr sz="6000" i="1">
                <a:latin typeface="Arial"/>
                <a:ea typeface="Arial"/>
                <a:cs typeface="Arial"/>
                <a:sym typeface="Arial"/>
              </a:rPr>
              <a:t>de</a:t>
            </a:r>
            <a:r>
              <a:rPr sz="6600" b="1">
                <a:latin typeface="Arial"/>
                <a:ea typeface="Arial"/>
                <a:cs typeface="Arial"/>
                <a:sym typeface="Arial"/>
              </a:rPr>
              <a:t> Nehemías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1205469" y="2309440"/>
            <a:ext cx="9781062" cy="259472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 Todo equipo necesita una visión</a:t>
            </a:r>
            <a:r>
              <a:rPr sz="6000">
                <a:latin typeface="Arial"/>
                <a:ea typeface="Arial"/>
                <a:cs typeface="Arial"/>
                <a:sym typeface="Arial"/>
              </a:rPr>
              <a:t>: La Estrategia (S)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2207567" y="2003554"/>
            <a:ext cx="7776865" cy="367240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 Hay que contagiar </a:t>
            </a:r>
            <a:br>
              <a:rPr sz="4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4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visión</a:t>
            </a:r>
            <a:r>
              <a:rPr sz="4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800">
                <a:latin typeface="Arial"/>
                <a:ea typeface="Arial"/>
                <a:cs typeface="Arial"/>
                <a:sym typeface="Arial"/>
              </a:rPr>
              <a:t>a todo el pueblo</a:t>
            </a:r>
            <a:br>
              <a:rPr sz="4800">
                <a:latin typeface="Arial"/>
                <a:ea typeface="Arial"/>
                <a:cs typeface="Arial"/>
                <a:sym typeface="Arial"/>
              </a:rPr>
            </a:br>
            <a:r>
              <a:rPr sz="4800">
                <a:latin typeface="Arial"/>
                <a:ea typeface="Arial"/>
                <a:cs typeface="Arial"/>
                <a:sym typeface="Arial"/>
              </a:rPr>
              <a:t>(comenzando por los pastores)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554735" y="2425379"/>
            <a:ext cx="11082530" cy="1325564"/>
          </a:xfrm>
          <a:prstGeom prst="rect">
            <a:avLst/>
          </a:prstGeom>
        </p:spPr>
        <p:txBody>
          <a:bodyPr/>
          <a:lstStyle>
            <a:lvl1pPr algn="ctr">
              <a:defRPr sz="5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5300" b="1"/>
              <a:t>¿Qué es el Trabajo en Equipo?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838200" y="3766871"/>
            <a:ext cx="10515600" cy="1325564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lnSpc>
                <a:spcPct val="81000"/>
              </a:lnSpc>
              <a:buSzTx/>
              <a:buNone/>
              <a:defRPr sz="1800"/>
            </a:pPr>
            <a:r>
              <a:rPr sz="4000">
                <a:latin typeface="Arial"/>
                <a:ea typeface="Arial"/>
                <a:cs typeface="Arial"/>
                <a:sym typeface="Arial"/>
              </a:rPr>
              <a:t>Es realizar una tarea </a:t>
            </a: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entre dos o más personas </a:t>
            </a:r>
            <a:r>
              <a:rPr sz="4000">
                <a:latin typeface="Arial"/>
                <a:ea typeface="Arial"/>
                <a:cs typeface="Arial"/>
                <a:sym typeface="Arial"/>
              </a:rPr>
              <a:t>dirigidos hacia un objetivo.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1576983" y="2716360"/>
            <a:ext cx="9038034" cy="245933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3. El trabajo en Equipo</a:t>
            </a:r>
            <a:r>
              <a:rPr sz="54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400">
                <a:latin typeface="Arial"/>
                <a:ea typeface="Arial"/>
                <a:cs typeface="Arial"/>
                <a:sym typeface="Arial"/>
              </a:rPr>
              <a:t>produce grandes resultados, en menos tiempo.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1100261" y="2451334"/>
            <a:ext cx="9991478" cy="299371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4. Por más grande que parezca el reto,</a:t>
            </a:r>
            <a:r>
              <a:rPr sz="54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000">
                <a:latin typeface="Arial"/>
                <a:ea typeface="Arial"/>
                <a:cs typeface="Arial"/>
                <a:sym typeface="Arial"/>
              </a:rPr>
              <a:t>si nos unimos, se reconstruirán los muros de Estados Unidos y habrá salvación.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639579" y="1126076"/>
            <a:ext cx="10912841" cy="720082"/>
          </a:xfrm>
          <a:prstGeom prst="rect">
            <a:avLst/>
          </a:prstGeom>
        </p:spPr>
        <p:txBody>
          <a:bodyPr/>
          <a:lstStyle>
            <a:lvl1pPr algn="r">
              <a:defRPr sz="43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300" b="1"/>
              <a:t>Demografía Religiosa</a:t>
            </a:r>
          </a:p>
        </p:txBody>
      </p:sp>
      <p:graphicFrame>
        <p:nvGraphicFramePr>
          <p:cNvPr id="101" name="Table 101"/>
          <p:cNvGraphicFramePr/>
          <p:nvPr/>
        </p:nvGraphicFramePr>
        <p:xfrm>
          <a:off x="1875100" y="2788833"/>
          <a:ext cx="9080433" cy="265470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026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5075">
                <a:tc gridSpan="3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3600" b="1">
                          <a:solidFill>
                            <a:srgbClr val="0070C0"/>
                          </a:solidFill>
                        </a:rPr>
                        <a:t> Evangélicos en los Estados Unidos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817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000" b="1" i="1">
                          <a:solidFill>
                            <a:srgbClr val="0070C0"/>
                          </a:solidFill>
                        </a:rPr>
                        <a:t>1990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000" b="1" i="1">
                          <a:solidFill>
                            <a:srgbClr val="0070C0"/>
                          </a:solidFill>
                        </a:rPr>
                        <a:t>2015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000" b="1" i="1">
                          <a:solidFill>
                            <a:srgbClr val="0070C0"/>
                          </a:solidFill>
                        </a:rPr>
                        <a:t>2019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817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000"/>
                        <a:t>58.7%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000"/>
                        <a:t>51.1%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000"/>
                        <a:t>46.5%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1157516" y="5700417"/>
            <a:ext cx="10515601" cy="72008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3200"/>
            </a:lvl1pPr>
          </a:lstStyle>
          <a:p>
            <a:pPr lvl="0">
              <a:defRPr sz="1800"/>
            </a:pPr>
            <a:r>
              <a:rPr sz="3200"/>
              <a:t>De 329.97 millones, solo 153.4 son evangélicos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Table 104"/>
          <p:cNvGraphicFramePr/>
          <p:nvPr/>
        </p:nvGraphicFramePr>
        <p:xfrm>
          <a:off x="2097313" y="3010703"/>
          <a:ext cx="7997373" cy="238125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66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5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5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3750">
                <a:tc gridSpan="3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3600" b="1">
                          <a:solidFill>
                            <a:srgbClr val="0070C0"/>
                          </a:solidFill>
                        </a:rPr>
                        <a:t>Ateos y Agnósticos en los Estados Unidos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3600" b="1" i="1">
                          <a:solidFill>
                            <a:srgbClr val="0070C0"/>
                          </a:solidFill>
                        </a:rPr>
                        <a:t>1990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3600" b="1" i="1">
                          <a:solidFill>
                            <a:srgbClr val="0070C0"/>
                          </a:solidFill>
                        </a:rPr>
                        <a:t>2015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3600" b="1" i="1">
                          <a:solidFill>
                            <a:srgbClr val="0070C0"/>
                          </a:solidFill>
                        </a:rPr>
                        <a:t>2019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400"/>
                        <a:t>8.4%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400"/>
                        <a:t>15%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400"/>
                        <a:t>22.8%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5" name="Shape 105"/>
          <p:cNvSpPr/>
          <p:nvPr/>
        </p:nvSpPr>
        <p:spPr>
          <a:xfrm>
            <a:off x="1059720" y="1224536"/>
            <a:ext cx="10809159" cy="720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r" defTabSz="886968">
              <a:lnSpc>
                <a:spcPct val="81000"/>
              </a:lnSpc>
              <a:defRPr sz="4462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462" b="1"/>
              <a:t>Demografía Religiosa</a:t>
            </a:r>
          </a:p>
        </p:txBody>
      </p:sp>
      <p:sp>
        <p:nvSpPr>
          <p:cNvPr id="106" name="Shape 106"/>
          <p:cNvSpPr/>
          <p:nvPr/>
        </p:nvSpPr>
        <p:spPr>
          <a:xfrm>
            <a:off x="838200" y="5762645"/>
            <a:ext cx="10515600" cy="812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sz="3200"/>
            </a:lvl1pPr>
          </a:lstStyle>
          <a:p>
            <a:pPr lvl="0">
              <a:defRPr sz="1800"/>
            </a:pPr>
            <a:r>
              <a:rPr sz="3200"/>
              <a:t>75 Millones de Ateos, agnósticos y sin religión.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838199" y="1106549"/>
            <a:ext cx="10749199" cy="720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r" defTabSz="886968">
              <a:lnSpc>
                <a:spcPct val="81000"/>
              </a:lnSpc>
              <a:defRPr sz="4462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462" b="1"/>
              <a:t>Demografía Religiosa</a:t>
            </a:r>
          </a:p>
        </p:txBody>
      </p:sp>
      <p:graphicFrame>
        <p:nvGraphicFramePr>
          <p:cNvPr id="109" name="Table 109"/>
          <p:cNvGraphicFramePr/>
          <p:nvPr/>
        </p:nvGraphicFramePr>
        <p:xfrm>
          <a:off x="2198913" y="2423916"/>
          <a:ext cx="7794172" cy="320765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948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8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9408">
                <a:tc gridSpan="4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3200" b="1">
                          <a:solidFill>
                            <a:srgbClr val="0070C0"/>
                          </a:solidFill>
                        </a:rPr>
                        <a:t>Otras Religiones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65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>
                          <a:solidFill>
                            <a:srgbClr val="0070C0"/>
                          </a:solidFill>
                        </a:rPr>
                        <a:t>Religión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>
                          <a:solidFill>
                            <a:srgbClr val="0070C0"/>
                          </a:solidFill>
                        </a:rPr>
                        <a:t>1990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>
                          <a:solidFill>
                            <a:srgbClr val="0070C0"/>
                          </a:solidFill>
                        </a:rPr>
                        <a:t>2015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>
                          <a:solidFill>
                            <a:srgbClr val="0070C0"/>
                          </a:solidFill>
                        </a:rPr>
                        <a:t>2019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65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>
                          <a:solidFill>
                            <a:srgbClr val="0070C0"/>
                          </a:solidFill>
                        </a:rPr>
                        <a:t>Musulmanes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0.3%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0.6%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0.9%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65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>
                          <a:solidFill>
                            <a:srgbClr val="0070C0"/>
                          </a:solidFill>
                        </a:rPr>
                        <a:t>Budista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0.2%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0.5%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0.7%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65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>
                          <a:solidFill>
                            <a:srgbClr val="0070C0"/>
                          </a:solidFill>
                        </a:rPr>
                        <a:t>Hinduista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0.1%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0.4%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000"/>
                        <a:t>0.7%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65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>
                          <a:solidFill>
                            <a:srgbClr val="0070C0"/>
                          </a:solidFill>
                        </a:rPr>
                        <a:t>Total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/>
                        <a:t>0.6%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/>
                        <a:t>1.5%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400" b="1"/>
                        <a:t>2.3%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0" name="Shape 110"/>
          <p:cNvSpPr/>
          <p:nvPr/>
        </p:nvSpPr>
        <p:spPr>
          <a:xfrm>
            <a:off x="838200" y="5879024"/>
            <a:ext cx="10515600" cy="720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sz="3200"/>
            </a:lvl1pPr>
          </a:lstStyle>
          <a:p>
            <a:pPr lvl="0">
              <a:defRPr sz="1800"/>
            </a:pPr>
            <a:r>
              <a:rPr sz="3200"/>
              <a:t>7.6 millones de otras religiones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1139252" y="1132833"/>
            <a:ext cx="10433155" cy="720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r" defTabSz="886968">
              <a:lnSpc>
                <a:spcPct val="81000"/>
              </a:lnSpc>
              <a:defRPr sz="4462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462" b="1"/>
              <a:t>Demografía Religiosa</a:t>
            </a:r>
          </a:p>
        </p:txBody>
      </p:sp>
      <p:sp>
        <p:nvSpPr>
          <p:cNvPr id="113" name="Shape 113"/>
          <p:cNvSpPr/>
          <p:nvPr/>
        </p:nvSpPr>
        <p:spPr>
          <a:xfrm>
            <a:off x="838200" y="5879684"/>
            <a:ext cx="10515600" cy="720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ctr" defTabSz="850391">
              <a:lnSpc>
                <a:spcPct val="90000"/>
              </a:lnSpc>
              <a:spcBef>
                <a:spcPts val="900"/>
              </a:spcBef>
            </a:pPr>
            <a:r>
              <a:rPr sz="1860"/>
              <a:t>Según BBC Mundo, desarrollan un activismo, social. </a:t>
            </a:r>
            <a:endParaRPr sz="2604"/>
          </a:p>
          <a:p>
            <a:pPr lvl="0" algn="ctr" defTabSz="850391">
              <a:lnSpc>
                <a:spcPct val="90000"/>
              </a:lnSpc>
              <a:spcBef>
                <a:spcPts val="900"/>
              </a:spcBef>
            </a:pPr>
            <a:r>
              <a:rPr sz="1860"/>
              <a:t>De 2016 a la fecha, ha habido un auge mayor.</a:t>
            </a:r>
          </a:p>
        </p:txBody>
      </p:sp>
      <p:graphicFrame>
        <p:nvGraphicFramePr>
          <p:cNvPr id="114" name="Table 114"/>
          <p:cNvGraphicFramePr/>
          <p:nvPr/>
        </p:nvGraphicFramePr>
        <p:xfrm>
          <a:off x="2213428" y="2474359"/>
          <a:ext cx="7765143" cy="322217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588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8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8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6958">
                <a:tc gridSpan="3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4400" b="1">
                          <a:solidFill>
                            <a:srgbClr val="0070C0"/>
                          </a:solidFill>
                        </a:rPr>
                        <a:t>WICCA      </a:t>
                      </a:r>
                      <a:r>
                        <a:rPr sz="400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sz="3600">
                          <a:solidFill>
                            <a:srgbClr val="0070C0"/>
                          </a:solidFill>
                        </a:rPr>
                        <a:t>             </a:t>
                      </a:r>
                      <a:r>
                        <a:rPr sz="3600"/>
                        <a:t>                                                                                                                                                                                     </a:t>
                      </a:r>
                      <a:r>
                        <a:rPr sz="3200"/>
                        <a:t>(Brujería Pagana)</a:t>
                      </a:r>
                    </a:p>
                  </a:txBody>
                  <a:tcPr marL="9525" marR="9525" marT="9525" marB="9525" anchor="ctr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607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 i="1">
                          <a:solidFill>
                            <a:srgbClr val="0070C0"/>
                          </a:solidFill>
                        </a:rPr>
                        <a:t>1990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 i="1">
                          <a:solidFill>
                            <a:srgbClr val="0070C0"/>
                          </a:solidFill>
                        </a:rPr>
                        <a:t>2000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 b="1" i="1">
                          <a:solidFill>
                            <a:srgbClr val="0070C0"/>
                          </a:solidFill>
                        </a:rPr>
                        <a:t>2014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607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/>
                        <a:t>8,000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/>
                        <a:t>134,000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2800"/>
                        <a:t>1,000,000</a:t>
                      </a:r>
                    </a:p>
                  </a:txBody>
                  <a:tcPr marL="9525" marR="9525" marT="9525" marB="9525" anchor="b" horzOverflow="overflow">
                    <a:lnL w="38100">
                      <a:solidFill>
                        <a:srgbClr val="000000"/>
                      </a:solidFill>
                      <a:round/>
                    </a:lnL>
                    <a:lnR w="38100">
                      <a:solidFill>
                        <a:srgbClr val="000000"/>
                      </a:solidFill>
                      <a:round/>
                    </a:lnR>
                    <a:lnT w="38100">
                      <a:solidFill>
                        <a:srgbClr val="000000"/>
                      </a:solidFill>
                      <a:round/>
                    </a:lnT>
                    <a:lnB w="381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838200" y="999969"/>
            <a:ext cx="10515600" cy="1139252"/>
          </a:xfrm>
          <a:prstGeom prst="rect">
            <a:avLst/>
          </a:prstGeom>
        </p:spPr>
        <p:txBody>
          <a:bodyPr/>
          <a:lstStyle>
            <a:lvl1pPr algn="r">
              <a:defRPr i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i="0"/>
            </a:pPr>
            <a:r>
              <a:rPr sz="4400" i="1"/>
              <a:t>Datos de los Millennials 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838200" y="2699268"/>
            <a:ext cx="10515600" cy="3702573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r>
              <a:rPr sz="2300"/>
              <a:t>Son el 30% de la población mundial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/>
            </a:pPr>
            <a:endParaRPr sz="2300"/>
          </a:p>
          <a:p>
            <a:pPr marL="0" lvl="0" indent="0">
              <a:lnSpc>
                <a:spcPct val="72000"/>
              </a:lnSpc>
              <a:buSzTx/>
              <a:buNone/>
              <a:defRPr sz="1800"/>
            </a:pPr>
            <a:r>
              <a:rPr sz="2300"/>
              <a:t>En los Estados Unidos son del 22 al 25% de la población</a:t>
            </a:r>
          </a:p>
          <a:p>
            <a:pPr lvl="0">
              <a:lnSpc>
                <a:spcPct val="72000"/>
              </a:lnSpc>
              <a:defRPr sz="1800"/>
            </a:pPr>
            <a:r>
              <a:rPr sz="2300"/>
              <a:t>El 40% afirma no tener afiliación religiosa; se les llama “the nones”</a:t>
            </a:r>
          </a:p>
          <a:p>
            <a:pPr lvl="0">
              <a:lnSpc>
                <a:spcPct val="72000"/>
              </a:lnSpc>
              <a:defRPr sz="1800"/>
            </a:pPr>
            <a:r>
              <a:rPr sz="2300"/>
              <a:t>Solo el 10% se identifica como evangélico</a:t>
            </a:r>
          </a:p>
          <a:p>
            <a:pPr lvl="0">
              <a:lnSpc>
                <a:spcPct val="72000"/>
              </a:lnSpc>
              <a:defRPr sz="1800"/>
            </a:pPr>
            <a:r>
              <a:rPr sz="2300"/>
              <a:t>Se hacen llamar Exvangélicos, huyen de la religión</a:t>
            </a:r>
          </a:p>
          <a:p>
            <a:pPr lvl="0">
              <a:lnSpc>
                <a:spcPct val="72000"/>
              </a:lnSpc>
              <a:defRPr sz="1800"/>
            </a:pPr>
            <a:r>
              <a:rPr sz="2300"/>
              <a:t>Consideran que la religión es para viejitos</a:t>
            </a:r>
          </a:p>
          <a:p>
            <a:pPr lvl="0">
              <a:lnSpc>
                <a:spcPct val="72000"/>
              </a:lnSpc>
              <a:defRPr sz="1800"/>
            </a:pPr>
            <a:r>
              <a:rPr sz="2300"/>
              <a:t>El 80% apoyan el matrimonio entre personas del mismo sexo</a:t>
            </a:r>
          </a:p>
          <a:p>
            <a:pPr lvl="0">
              <a:lnSpc>
                <a:spcPct val="72000"/>
              </a:lnSpc>
              <a:defRPr sz="1800"/>
            </a:pPr>
            <a:r>
              <a:rPr sz="2300"/>
              <a:t>Viven según la ética cristiana sin ninguna doctrina o dogma formal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920186" y="2004101"/>
            <a:ext cx="10351627" cy="4447283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r>
              <a:rPr sz="3300">
                <a:latin typeface="Arial"/>
                <a:ea typeface="Arial"/>
                <a:cs typeface="Arial"/>
                <a:sym typeface="Arial"/>
              </a:rPr>
              <a:t>En la Asamblea Apostólica tenemos una grande obra por hacer; </a:t>
            </a:r>
            <a:r>
              <a:rPr sz="33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debemos unirnos y hacer equipo </a:t>
            </a:r>
            <a:r>
              <a:rPr sz="3300">
                <a:latin typeface="Arial"/>
                <a:ea typeface="Arial"/>
                <a:cs typeface="Arial"/>
                <a:sym typeface="Arial"/>
              </a:rPr>
              <a:t>para: 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endParaRPr sz="4400" b="1">
              <a:solidFill>
                <a:srgbClr val="8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r>
              <a:rPr sz="4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Alcanzar Estados Unidos para Cristo</a:t>
            </a:r>
            <a:endParaRPr sz="2500">
              <a:solidFill>
                <a:srgbClr val="FFFFFF"/>
              </a:solidFill>
            </a:endParaRPr>
          </a:p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endParaRPr sz="4400" b="1">
              <a:solidFill>
                <a:srgbClr val="8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r>
              <a:rPr sz="4000" i="1">
                <a:latin typeface="Arial"/>
                <a:ea typeface="Arial"/>
                <a:cs typeface="Arial"/>
                <a:sym typeface="Arial"/>
              </a:rPr>
              <a:t>A través de la </a:t>
            </a:r>
            <a:endParaRPr sz="2500"/>
          </a:p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r>
              <a:rPr sz="3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Estrategia(S)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620267" y="2489149"/>
            <a:ext cx="10951466" cy="3673606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lnSpc>
                <a:spcPct val="72000"/>
              </a:lnSpc>
              <a:buSzTx/>
              <a:buNone/>
              <a:defRPr sz="1800"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/>
            </a:pPr>
            <a:r>
              <a:rPr sz="2800" i="1">
                <a:latin typeface="Arial"/>
                <a:ea typeface="Arial"/>
                <a:cs typeface="Arial"/>
                <a:sym typeface="Arial"/>
              </a:rPr>
              <a:t>Para implementar la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 Estrategia(S) </a:t>
            </a:r>
            <a:r>
              <a:rPr sz="2800" i="1">
                <a:latin typeface="Arial"/>
                <a:ea typeface="Arial"/>
                <a:cs typeface="Arial"/>
                <a:sym typeface="Arial"/>
              </a:rPr>
              <a:t>necesitamos </a:t>
            </a:r>
            <a:r>
              <a:rPr sz="2800" b="1">
                <a:latin typeface="Arial"/>
                <a:ea typeface="Arial"/>
                <a:cs typeface="Arial"/>
                <a:sym typeface="Arial"/>
              </a:rPr>
              <a:t>Trabajar en Equipo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/>
            </a:pP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marL="587828" lvl="0" indent="-587828">
              <a:lnSpc>
                <a:spcPct val="72000"/>
              </a:lnSpc>
              <a:buClr>
                <a:srgbClr val="000000"/>
              </a:buClr>
              <a:buAutoNum type="arabicPeriod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El </a:t>
            </a:r>
            <a:r>
              <a:rPr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Comité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de la Estrategia de Jesús</a:t>
            </a:r>
            <a:endParaRPr sz="2100"/>
          </a:p>
          <a:p>
            <a:pPr marL="587828" lvl="0" indent="-587828">
              <a:lnSpc>
                <a:spcPct val="72000"/>
              </a:lnSpc>
              <a:buClr>
                <a:srgbClr val="000000"/>
              </a:buClr>
              <a:buAutoNum type="arabicPeriod"/>
              <a:defRPr sz="1800"/>
            </a:pPr>
            <a:r>
              <a:rPr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Obispos</a:t>
            </a:r>
            <a:r>
              <a:rPr sz="24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de Distrito</a:t>
            </a:r>
            <a:endParaRPr sz="2100"/>
          </a:p>
          <a:p>
            <a:pPr marL="587828" lvl="0" indent="-587828">
              <a:lnSpc>
                <a:spcPct val="72000"/>
              </a:lnSpc>
              <a:buClr>
                <a:srgbClr val="000000"/>
              </a:buClr>
              <a:buAutoNum type="arabicPeriod"/>
              <a:defRPr sz="1800"/>
            </a:pPr>
            <a:r>
              <a:rPr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Coordinador Distrital</a:t>
            </a:r>
            <a:r>
              <a:rPr sz="24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de la Estrategia de Jesús</a:t>
            </a:r>
            <a:endParaRPr sz="2100"/>
          </a:p>
          <a:p>
            <a:pPr marL="587828" lvl="0" indent="-587828">
              <a:lnSpc>
                <a:spcPct val="72000"/>
              </a:lnSpc>
              <a:buClr>
                <a:srgbClr val="000000"/>
              </a:buClr>
              <a:buAutoNum type="arabicPeriod"/>
              <a:defRPr sz="1800"/>
            </a:pPr>
            <a:r>
              <a:rPr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Mentores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742188" y="3428999"/>
            <a:ext cx="10707624" cy="285273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400" i="1">
                <a:latin typeface="Arial"/>
                <a:ea typeface="Arial"/>
                <a:cs typeface="Arial"/>
                <a:sym typeface="Arial"/>
              </a:rPr>
              <a:t>Hagamos</a:t>
            </a:r>
            <a:r>
              <a:rPr sz="7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7400" b="1">
                <a:latin typeface="Arial"/>
                <a:ea typeface="Arial"/>
                <a:cs typeface="Arial"/>
                <a:sym typeface="Arial"/>
              </a:rPr>
              <a:t>Equipo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838200" y="2129027"/>
            <a:ext cx="10515600" cy="3850092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endParaRPr sz="6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6000">
                <a:latin typeface="Arial"/>
                <a:ea typeface="Arial"/>
                <a:cs typeface="Arial"/>
                <a:sym typeface="Arial"/>
              </a:rPr>
              <a:t>¿</a:t>
            </a:r>
            <a:r>
              <a:rPr sz="6000" i="1">
                <a:latin typeface="Arial"/>
                <a:ea typeface="Arial"/>
                <a:cs typeface="Arial"/>
                <a:sym typeface="Arial"/>
              </a:rPr>
              <a:t>Qué papel </a:t>
            </a:r>
            <a:r>
              <a:rPr sz="6000">
                <a:latin typeface="Arial"/>
                <a:ea typeface="Arial"/>
                <a:cs typeface="Arial"/>
                <a:sym typeface="Arial"/>
              </a:rPr>
              <a:t>debo</a:t>
            </a:r>
          </a:p>
          <a:p>
            <a:pPr marL="0" lvl="0" indent="0" algn="ctr">
              <a:buSzTx/>
              <a:buNone/>
              <a:defRPr sz="1800"/>
            </a:pPr>
            <a:r>
              <a:rPr sz="60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Tener</a:t>
            </a:r>
            <a:r>
              <a:rPr sz="60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6000" i="1">
                <a:latin typeface="Arial"/>
                <a:ea typeface="Arial"/>
                <a:cs typeface="Arial"/>
                <a:sym typeface="Arial"/>
              </a:rPr>
              <a:t>en este </a:t>
            </a:r>
            <a:r>
              <a: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Equipo</a:t>
            </a:r>
            <a:r>
              <a:rPr sz="6000"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838200" y="2103436"/>
            <a:ext cx="10515600" cy="13255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Comité de </a:t>
            </a:r>
            <a:r>
              <a:rPr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Estrategia de Jesús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838200" y="2998033"/>
            <a:ext cx="10515600" cy="3178931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1000"/>
              </a:lnSpc>
              <a:defRPr sz="1800"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Definir la visión 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Proveer materiales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Dar adiestramiento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Brindar asesoría a los Obispos y Coordinadores de la Estrategia 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Analizar evaluaciones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838200" y="2103436"/>
            <a:ext cx="10515600" cy="13255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Obispos </a:t>
            </a:r>
            <a:r>
              <a:rPr sz="4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Distrito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838200" y="3352800"/>
            <a:ext cx="10515600" cy="290910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Comunicar la visión a los pastores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Motivar a los pastores a transicionar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Incorporar el cronograma de la </a:t>
            </a:r>
            <a:r>
              <a:rPr sz="2800" b="1" i="1">
                <a:latin typeface="Arial"/>
                <a:ea typeface="Arial"/>
                <a:cs typeface="Arial"/>
                <a:sym typeface="Arial"/>
              </a:rPr>
              <a:t>Estrategia(S) 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en la agenda distrital.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Agendar eventos de adiestramiento (Distritales o sectorales)</a:t>
            </a:r>
          </a:p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Evaluar cada cuatro meses el avance de la Estrategia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369756" y="2103436"/>
            <a:ext cx="11452487" cy="1325564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defRPr sz="1800"/>
            </a:pPr>
            <a:r>
              <a:rPr sz="4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Coordinador Distrital</a:t>
            </a:r>
            <a:r>
              <a:rPr sz="40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000">
                <a:latin typeface="Arial"/>
                <a:ea typeface="Arial"/>
                <a:cs typeface="Arial"/>
                <a:sym typeface="Arial"/>
              </a:rPr>
              <a:t>de la Estrategia de Jesús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597619" y="3300126"/>
            <a:ext cx="10996762" cy="305901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Organizar eventos de adiestramiento (Distritales, sectorales)</a:t>
            </a:r>
          </a:p>
          <a:p>
            <a:pPr lvl="0">
              <a:defRPr sz="1800"/>
            </a:pPr>
            <a:r>
              <a:rPr sz="2500"/>
              <a:t>Ayudar al Obispo a motivar e inspirar a los pastores</a:t>
            </a:r>
          </a:p>
          <a:p>
            <a:pPr lvl="0">
              <a:defRPr sz="1800"/>
            </a:pPr>
            <a:r>
              <a:rPr sz="2500"/>
              <a:t> Recabar datos de evaluación de la Estrategia de Jesús cada cuatro meses</a:t>
            </a:r>
          </a:p>
          <a:p>
            <a:pPr lvl="0">
              <a:defRPr sz="1800"/>
            </a:pPr>
            <a:r>
              <a:rPr sz="2500"/>
              <a:t>Hacer publicidad de los ciclos cada cuatro meses</a:t>
            </a:r>
          </a:p>
          <a:p>
            <a:pPr lvl="0">
              <a:defRPr sz="1800"/>
            </a:pPr>
            <a:r>
              <a:rPr sz="2500"/>
              <a:t>Organizar y coordinar una red de mentores en el distrito </a:t>
            </a:r>
          </a:p>
          <a:p>
            <a:pPr lvl="0">
              <a:defRPr sz="1800"/>
            </a:pPr>
            <a:r>
              <a:rPr sz="2500"/>
              <a:t>Definir un mentor para cierta cantidad de pastores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838200" y="2154367"/>
            <a:ext cx="10515600" cy="1325564"/>
          </a:xfrm>
          <a:prstGeom prst="rect">
            <a:avLst/>
          </a:prstGeom>
        </p:spPr>
        <p:txBody>
          <a:bodyPr/>
          <a:lstStyle>
            <a:lvl1pPr>
              <a:defRPr sz="59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5900"/>
              <a:t>Mentores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838200" y="3546233"/>
            <a:ext cx="10515601" cy="2262431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Asesorar y apoyar a pastores que no han trancisionado a la </a:t>
            </a:r>
            <a:r>
              <a:rPr sz="2800" b="1">
                <a:latin typeface="Arial"/>
                <a:ea typeface="Arial"/>
                <a:cs typeface="Arial"/>
                <a:sym typeface="Arial"/>
              </a:rPr>
              <a:t>Estrategia(S)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Asesorar y apoyar a pastores que ya transicionaron</a:t>
            </a:r>
          </a:p>
          <a:p>
            <a:pPr lvl="0">
              <a:lnSpc>
                <a:spcPct val="81000"/>
              </a:lnSpc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Colaborar con el Coordinador de la Estrategia distrital, en la organización de adiestramientos.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781</Words>
  <Application>Microsoft Macintosh PowerPoint</Application>
  <PresentationFormat>Panorámica</PresentationFormat>
  <Paragraphs>133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Helvetica Neue</vt:lpstr>
      <vt:lpstr>Wingdings</vt:lpstr>
      <vt:lpstr>Default</vt:lpstr>
      <vt:lpstr>Trabajo en  EQUIPO</vt:lpstr>
      <vt:lpstr>¿Qué es el Trabajo en Equipo?</vt:lpstr>
      <vt:lpstr>Presentación de PowerPoint</vt:lpstr>
      <vt:lpstr>Hagamos Equipo</vt:lpstr>
      <vt:lpstr>Presentación de PowerPoint</vt:lpstr>
      <vt:lpstr>Comité de Estrategia de Jesús</vt:lpstr>
      <vt:lpstr>Obispos de Distrito</vt:lpstr>
      <vt:lpstr>Coordinador Distrital de la Estrategia de Jesús</vt:lpstr>
      <vt:lpstr>Mentores</vt:lpstr>
      <vt:lpstr>Presentación de PowerPoint</vt:lpstr>
      <vt:lpstr>Presentación de PowerPoint</vt:lpstr>
      <vt:lpstr>Presentación de PowerPoint</vt:lpstr>
      <vt:lpstr>Trabajo en EQUIPO</vt:lpstr>
      <vt:lpstr>1. Compartió una visión</vt:lpstr>
      <vt:lpstr>2. Organizó Equipos de trabajo</vt:lpstr>
      <vt:lpstr>3. Terminó el muro en tiempo récord</vt:lpstr>
      <vt:lpstr>Enseñanzas que nos deja La Historia de Nehemías</vt:lpstr>
      <vt:lpstr>1. Todo equipo necesita una visión: La Estrategia (S)</vt:lpstr>
      <vt:lpstr>2. Hay que contagiar  la visión a todo el pueblo (comenzando por los pastores)</vt:lpstr>
      <vt:lpstr>3. El trabajo en Equipo produce grandes resultados, en menos tiempo.</vt:lpstr>
      <vt:lpstr>4. Por más grande que parezca el reto, si nos unimos, se reconstruirán los muros de Estados Unidos y habrá salvación.</vt:lpstr>
      <vt:lpstr>Demografía Religiosa</vt:lpstr>
      <vt:lpstr>Presentación de PowerPoint</vt:lpstr>
      <vt:lpstr>Presentación de PowerPoint</vt:lpstr>
      <vt:lpstr>Presentación de PowerPoint</vt:lpstr>
      <vt:lpstr>Datos de los Millennials 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en  EQUIPO</dc:title>
  <cp:lastModifiedBy>Microsoft Office User</cp:lastModifiedBy>
  <cp:revision>1</cp:revision>
  <dcterms:modified xsi:type="dcterms:W3CDTF">2020-02-22T20:30:51Z</dcterms:modified>
</cp:coreProperties>
</file>