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00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07744324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Haz clic para modificar el estilo de título del patrón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Haz clic para editar el estilo de subtítulo del patrón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Haz clic para modificar el estilo de título del patrón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Haga clic para modificar los estilos de texto del patrón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Haga clic para modificar los estilos de texto del patrón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Haz clic para modificar el estilo de título del patrón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Haga clic para modificar los estilos de texto del patrón</a:t>
            </a:r>
          </a:p>
          <a:p>
            <a:pPr lvl="1">
              <a:defRPr sz="1800"/>
            </a:pPr>
            <a:r>
              <a:rPr sz="3200"/>
              <a:t>Segundo nivel</a:t>
            </a:r>
          </a:p>
          <a:p>
            <a:pPr lvl="2">
              <a:defRPr sz="1800"/>
            </a:pPr>
            <a:r>
              <a:rPr sz="3200"/>
              <a:t>Tercer nivel</a:t>
            </a:r>
          </a:p>
          <a:p>
            <a:pPr lvl="3">
              <a:defRPr sz="1800"/>
            </a:pPr>
            <a:r>
              <a:rPr sz="3200"/>
              <a:t>Cuarto nivel</a:t>
            </a:r>
          </a:p>
          <a:p>
            <a:pPr lvl="4">
              <a:defRPr sz="1800"/>
            </a:pPr>
            <a:r>
              <a:rPr sz="3200"/>
              <a:t>Quinto nivel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Haz clic para modificar el estilo de título del patrón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Haga clic para modificar los estilos de texto del patrón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729530" y="3911944"/>
            <a:ext cx="10732940" cy="2387601"/>
          </a:xfrm>
          <a:prstGeom prst="rect">
            <a:avLst/>
          </a:prstGeom>
        </p:spPr>
        <p:txBody>
          <a:bodyPr/>
          <a:lstStyle/>
          <a:p>
            <a:pPr lvl="0" algn="l">
              <a:defRPr sz="1800"/>
            </a:pPr>
            <a:r>
              <a:rPr sz="6000" i="1">
                <a:latin typeface="Arial"/>
                <a:ea typeface="Arial"/>
                <a:cs typeface="Arial"/>
                <a:sym typeface="Arial"/>
              </a:rPr>
              <a:t>La importancia de </a:t>
            </a:r>
            <a:br>
              <a:rPr sz="6000" i="1">
                <a:latin typeface="Arial"/>
                <a:ea typeface="Arial"/>
                <a:cs typeface="Arial"/>
                <a:sym typeface="Arial"/>
              </a:rPr>
            </a:br>
            <a:r>
              <a:rPr sz="7200" b="1">
                <a:latin typeface="Arial"/>
                <a:ea typeface="Arial"/>
                <a:cs typeface="Arial"/>
                <a:sym typeface="Arial"/>
              </a:rPr>
              <a:t>Dar Cuentas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812923" y="2521294"/>
            <a:ext cx="10566153" cy="3566769"/>
          </a:xfrm>
          <a:prstGeom prst="rect">
            <a:avLst/>
          </a:prstGeom>
        </p:spPr>
        <p:txBody>
          <a:bodyPr/>
          <a:lstStyle/>
          <a:p>
            <a:pPr marL="0" lvl="0" indent="0" algn="ctr" defTabSz="804672">
              <a:lnSpc>
                <a:spcPct val="100000"/>
              </a:lnSpc>
              <a:spcBef>
                <a:spcPts val="800"/>
              </a:spcBef>
              <a:buSzTx/>
              <a:buNone/>
              <a:defRPr sz="1800"/>
            </a:pPr>
            <a:r>
              <a:rPr sz="3256" i="1">
                <a:latin typeface="Arial"/>
                <a:ea typeface="Arial"/>
                <a:cs typeface="Arial"/>
                <a:sym typeface="Arial"/>
              </a:rPr>
              <a:t>“Porque el reino de los cielos es como un hombre que yéndose lejos, </a:t>
            </a:r>
            <a:r>
              <a:rPr sz="3256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llamó a sus siervos y les entregó sus bienes</a:t>
            </a:r>
            <a:r>
              <a:rPr sz="3256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 </a:t>
            </a:r>
            <a:endParaRPr sz="2200">
              <a:solidFill>
                <a:srgbClr val="FFFFFF"/>
              </a:solidFill>
            </a:endParaRPr>
          </a:p>
          <a:p>
            <a:pPr marL="0" lvl="0" indent="0" algn="ctr" defTabSz="804672">
              <a:lnSpc>
                <a:spcPct val="100000"/>
              </a:lnSpc>
              <a:spcBef>
                <a:spcPts val="800"/>
              </a:spcBef>
              <a:buSzTx/>
              <a:buNone/>
              <a:defRPr sz="1800"/>
            </a:pPr>
            <a:r>
              <a:rPr sz="3256" i="1">
                <a:latin typeface="Arial"/>
                <a:ea typeface="Arial"/>
                <a:cs typeface="Arial"/>
                <a:sym typeface="Arial"/>
              </a:rPr>
              <a:t>A uno dio </a:t>
            </a:r>
            <a:r>
              <a:rPr sz="3256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cinco talentos</a:t>
            </a:r>
            <a:r>
              <a:rPr sz="3256" i="1">
                <a:latin typeface="Arial"/>
                <a:ea typeface="Arial"/>
                <a:cs typeface="Arial"/>
                <a:sym typeface="Arial"/>
              </a:rPr>
              <a:t>, y a otro </a:t>
            </a:r>
            <a:r>
              <a:rPr sz="3256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dos</a:t>
            </a:r>
            <a:r>
              <a:rPr sz="3256" i="1">
                <a:latin typeface="Arial"/>
                <a:ea typeface="Arial"/>
                <a:cs typeface="Arial"/>
                <a:sym typeface="Arial"/>
              </a:rPr>
              <a:t>, y a otro </a:t>
            </a:r>
            <a:r>
              <a:rPr sz="3256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</a:t>
            </a:r>
            <a:r>
              <a:rPr sz="3256" i="1">
                <a:latin typeface="Arial"/>
                <a:ea typeface="Arial"/>
                <a:cs typeface="Arial"/>
                <a:sym typeface="Arial"/>
              </a:rPr>
              <a:t>, a cada uno conforme a su capacidad; y luego se fue lejos”.</a:t>
            </a:r>
            <a:endParaRPr sz="2200"/>
          </a:p>
          <a:p>
            <a:pPr marL="0" lvl="0" indent="0" algn="ctr" defTabSz="804672">
              <a:lnSpc>
                <a:spcPct val="100000"/>
              </a:lnSpc>
              <a:spcBef>
                <a:spcPts val="800"/>
              </a:spcBef>
              <a:buSzTx/>
              <a:buNone/>
              <a:defRPr sz="1800"/>
            </a:pPr>
            <a:r>
              <a:rPr sz="3256" i="1">
                <a:latin typeface="Arial"/>
                <a:ea typeface="Arial"/>
                <a:cs typeface="Arial"/>
                <a:sym typeface="Arial"/>
              </a:rPr>
              <a:t>Mateo 25:14,15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838200" y="2887054"/>
            <a:ext cx="10515600" cy="3201009"/>
          </a:xfrm>
          <a:prstGeom prst="rect">
            <a:avLst/>
          </a:prstGeom>
        </p:spPr>
        <p:txBody>
          <a:bodyPr/>
          <a:lstStyle/>
          <a:p>
            <a:pPr marL="0" lvl="0" indent="0" algn="ctr" defTabSz="758951">
              <a:lnSpc>
                <a:spcPct val="72000"/>
              </a:lnSpc>
              <a:spcBef>
                <a:spcPts val="800"/>
              </a:spcBef>
              <a:buSzTx/>
              <a:buNone/>
              <a:defRPr sz="1800"/>
            </a:pPr>
            <a:endParaRPr sz="332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758951">
              <a:lnSpc>
                <a:spcPct val="72000"/>
              </a:lnSpc>
              <a:spcBef>
                <a:spcPts val="800"/>
              </a:spcBef>
              <a:buSzTx/>
              <a:buNone/>
              <a:defRPr sz="1800"/>
            </a:pPr>
            <a:r>
              <a:rPr sz="3320">
                <a:latin typeface="Arial"/>
                <a:ea typeface="Arial"/>
                <a:cs typeface="Arial"/>
                <a:sym typeface="Arial"/>
              </a:rPr>
              <a:t>Debemos usarlos con con </a:t>
            </a:r>
            <a:endParaRPr sz="3320"/>
          </a:p>
          <a:p>
            <a:pPr marL="0" lvl="0" indent="0" algn="ctr" defTabSz="758951">
              <a:lnSpc>
                <a:spcPct val="72000"/>
              </a:lnSpc>
              <a:spcBef>
                <a:spcPts val="800"/>
              </a:spcBef>
              <a:buSzTx/>
              <a:buNone/>
              <a:defRPr sz="1800"/>
            </a:pPr>
            <a:r>
              <a:rPr sz="332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sabiduría y temor de Dios</a:t>
            </a:r>
            <a:r>
              <a:rPr sz="332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320">
              <a:solidFill>
                <a:srgbClr val="FFFFFF"/>
              </a:solidFill>
            </a:endParaRPr>
          </a:p>
          <a:p>
            <a:pPr marL="0" lvl="0" indent="0" algn="ctr" defTabSz="758951">
              <a:lnSpc>
                <a:spcPct val="72000"/>
              </a:lnSpc>
              <a:spcBef>
                <a:spcPts val="800"/>
              </a:spcBef>
              <a:buSzTx/>
              <a:buNone/>
              <a:defRPr sz="1800"/>
            </a:pPr>
            <a:endParaRPr sz="332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758951">
              <a:lnSpc>
                <a:spcPct val="72000"/>
              </a:lnSpc>
              <a:spcBef>
                <a:spcPts val="800"/>
              </a:spcBef>
              <a:buSzTx/>
              <a:buNone/>
              <a:defRPr sz="1800"/>
            </a:pPr>
            <a:r>
              <a:rPr sz="3320">
                <a:latin typeface="Arial"/>
                <a:ea typeface="Arial"/>
                <a:cs typeface="Arial"/>
                <a:sym typeface="Arial"/>
              </a:rPr>
              <a:t>“Después de mucho tiempo vino el señor de aquellos siervos, y </a:t>
            </a:r>
            <a:r>
              <a:rPr sz="332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arregló cuentas con ellos”</a:t>
            </a:r>
          </a:p>
          <a:p>
            <a:pPr marL="0" lvl="0" indent="0" algn="ctr" defTabSz="758951">
              <a:lnSpc>
                <a:spcPct val="72000"/>
              </a:lnSpc>
              <a:spcBef>
                <a:spcPts val="800"/>
              </a:spcBef>
              <a:buSzTx/>
              <a:buNone/>
              <a:defRPr sz="1800"/>
            </a:pPr>
            <a:r>
              <a:rPr sz="3320" b="1">
                <a:latin typeface="Arial"/>
                <a:ea typeface="Arial"/>
                <a:cs typeface="Arial"/>
                <a:sym typeface="Arial"/>
              </a:rPr>
              <a:t>Mateo 25:19</a:t>
            </a:r>
          </a:p>
        </p:txBody>
      </p:sp>
      <p:sp>
        <p:nvSpPr>
          <p:cNvPr id="76" name="Shape 76"/>
          <p:cNvSpPr/>
          <p:nvPr/>
        </p:nvSpPr>
        <p:spPr>
          <a:xfrm>
            <a:off x="419100" y="2103436"/>
            <a:ext cx="113538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lnSpc>
                <a:spcPct val="90000"/>
              </a:lnSpc>
              <a:defRPr sz="4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400" b="1"/>
              <a:t>Habremos de dar cuentas de los recursos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838200" y="3320328"/>
            <a:ext cx="10515600" cy="28527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 i="1">
                <a:latin typeface="Arial"/>
                <a:ea typeface="Arial"/>
                <a:cs typeface="Arial"/>
                <a:sym typeface="Arial"/>
              </a:rPr>
              <a:t>En la </a:t>
            </a:r>
            <a:r>
              <a:rPr sz="6000">
                <a:latin typeface="Arial"/>
                <a:ea typeface="Arial"/>
                <a:cs typeface="Arial"/>
                <a:sym typeface="Arial"/>
              </a:rPr>
              <a:t>Estrategia (S) </a:t>
            </a:r>
            <a:r>
              <a:rPr sz="6000" i="1">
                <a:latin typeface="Arial"/>
                <a:ea typeface="Arial"/>
                <a:cs typeface="Arial"/>
                <a:sym typeface="Arial"/>
              </a:rPr>
              <a:t>rendimos cuentas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838200" y="2191947"/>
            <a:ext cx="10515600" cy="13255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i="1">
                <a:latin typeface="Arial"/>
                <a:ea typeface="Arial"/>
                <a:cs typeface="Arial"/>
                <a:sym typeface="Arial"/>
              </a:rPr>
              <a:t>El sistema de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 Rendición </a:t>
            </a:r>
            <a:r>
              <a:rPr sz="4000" i="1">
                <a:latin typeface="Arial"/>
                <a:ea typeface="Arial"/>
                <a:cs typeface="Arial"/>
                <a:sym typeface="Arial"/>
              </a:rPr>
              <a:t>de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 Cuentas </a:t>
            </a:r>
            <a:r>
              <a:rPr sz="4000" i="1">
                <a:latin typeface="Arial"/>
                <a:ea typeface="Arial"/>
                <a:cs typeface="Arial"/>
                <a:sym typeface="Arial"/>
              </a:rPr>
              <a:t>de la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Estrategia (S) 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838200" y="3575655"/>
            <a:ext cx="10515600" cy="3000320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4400">
                <a:latin typeface="Arial"/>
                <a:ea typeface="Arial"/>
                <a:cs typeface="Arial"/>
                <a:sym typeface="Arial"/>
              </a:rPr>
              <a:t>	Tiene  3 nivelesÇ</a:t>
            </a:r>
          </a:p>
          <a:p>
            <a:pPr marL="1644650" lvl="0" indent="0">
              <a:buAutoNum type="arabicPeriod"/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Iglesia local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, rinde cuentas al</a:t>
            </a:r>
          </a:p>
          <a:p>
            <a:pPr marL="1644650" lvl="0" indent="0">
              <a:buAutoNum type="arabicPeriod"/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Distrito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, rinde cuentas a</a:t>
            </a:r>
          </a:p>
          <a:p>
            <a:pPr marL="1644650" lvl="0" indent="0">
              <a:buAutoNum type="arabicPeriod"/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Comité Estrategia de Jesús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838200" y="3428999"/>
            <a:ext cx="10515600" cy="285273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>
                <a:latin typeface="Arial"/>
                <a:ea typeface="Arial"/>
                <a:cs typeface="Arial"/>
                <a:sym typeface="Arial"/>
              </a:rPr>
              <a:t>Rendición de Cuentas </a:t>
            </a:r>
            <a:r>
              <a:rPr sz="5400" i="1">
                <a:latin typeface="Arial"/>
                <a:ea typeface="Arial"/>
                <a:cs typeface="Arial"/>
                <a:sym typeface="Arial"/>
              </a:rPr>
              <a:t>en la </a:t>
            </a:r>
            <a:br>
              <a:rPr sz="5400" i="1">
                <a:latin typeface="Arial"/>
                <a:ea typeface="Arial"/>
                <a:cs typeface="Arial"/>
                <a:sym typeface="Arial"/>
              </a:rPr>
            </a:br>
            <a:r>
              <a:rPr sz="6000">
                <a:latin typeface="Arial"/>
                <a:ea typeface="Arial"/>
                <a:cs typeface="Arial"/>
                <a:sym typeface="Arial"/>
              </a:rPr>
              <a:t>Iglesia Local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571500" y="2310303"/>
            <a:ext cx="11049000" cy="13255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000" i="1">
                <a:latin typeface="Arial"/>
                <a:ea typeface="Arial"/>
                <a:cs typeface="Arial"/>
                <a:sym typeface="Arial"/>
              </a:rPr>
              <a:t>Un sistema de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Rendición de cuentas Local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838200" y="3225337"/>
            <a:ext cx="10515600" cy="2951626"/>
          </a:xfrm>
          <a:prstGeom prst="rect">
            <a:avLst/>
          </a:prstGeom>
        </p:spPr>
        <p:txBody>
          <a:bodyPr/>
          <a:lstStyle/>
          <a:p>
            <a:pPr marL="1692502" lvl="0" indent="-725714">
              <a:lnSpc>
                <a:spcPct val="100000"/>
              </a:lnSpc>
              <a:buAutoNum type="arabicPeriod"/>
              <a:defRPr sz="1800"/>
            </a:pP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marL="1692502" lvl="0" indent="-725714">
              <a:lnSpc>
                <a:spcPct val="100000"/>
              </a:lnSpc>
              <a:buAutoNum type="arabicPeriod"/>
              <a:defRPr sz="1800"/>
            </a:pPr>
            <a:r>
              <a:rPr sz="3200" b="1">
                <a:latin typeface="Arial"/>
                <a:ea typeface="Arial"/>
                <a:cs typeface="Arial"/>
                <a:sym typeface="Arial"/>
              </a:rPr>
              <a:t>Líder</a:t>
            </a:r>
            <a:r>
              <a:rPr sz="3200">
                <a:latin typeface="Arial"/>
                <a:ea typeface="Arial"/>
                <a:cs typeface="Arial"/>
                <a:sym typeface="Arial"/>
              </a:rPr>
              <a:t>, rinde cuentas al</a:t>
            </a:r>
          </a:p>
          <a:p>
            <a:pPr marL="1692502" lvl="0" indent="-725714">
              <a:lnSpc>
                <a:spcPct val="100000"/>
              </a:lnSpc>
              <a:buAutoNum type="arabicPeriod"/>
              <a:defRPr sz="1800"/>
            </a:pPr>
            <a:r>
              <a:rPr sz="3200" b="1">
                <a:latin typeface="Arial"/>
                <a:ea typeface="Arial"/>
                <a:cs typeface="Arial"/>
                <a:sym typeface="Arial"/>
              </a:rPr>
              <a:t>Supervisor</a:t>
            </a:r>
            <a:r>
              <a:rPr sz="3200">
                <a:latin typeface="Arial"/>
                <a:ea typeface="Arial"/>
                <a:cs typeface="Arial"/>
                <a:sym typeface="Arial"/>
              </a:rPr>
              <a:t>, rinde cuentas al </a:t>
            </a:r>
          </a:p>
          <a:p>
            <a:pPr marL="1692502" lvl="0" indent="-725714">
              <a:lnSpc>
                <a:spcPct val="100000"/>
              </a:lnSpc>
              <a:buAutoNum type="arabicPeriod"/>
              <a:defRPr sz="1800"/>
            </a:pPr>
            <a:r>
              <a:rPr sz="3200" b="1">
                <a:latin typeface="Arial"/>
                <a:ea typeface="Arial"/>
                <a:cs typeface="Arial"/>
                <a:sym typeface="Arial"/>
              </a:rPr>
              <a:t>Pastor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838200" y="822786"/>
            <a:ext cx="10515600" cy="1325564"/>
          </a:xfrm>
          <a:prstGeom prst="rect">
            <a:avLst/>
          </a:prstGeom>
        </p:spPr>
        <p:txBody>
          <a:bodyPr/>
          <a:lstStyle>
            <a:lvl1pPr algn="r">
              <a:defRPr sz="5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5600" b="1"/>
              <a:t>Beneficios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838200" y="2410691"/>
            <a:ext cx="10515600" cy="376627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El pastor conoce el estado de los Grupos Celulares.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Permite evaluar el trabajo de la iglesia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Permite medir el grado avance hacia la metas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Permite trazar estrategias que produzcan mejores resultados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Permite identificar areas de oportunidad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838200" y="2638135"/>
            <a:ext cx="10515600" cy="3018128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800">
                <a:latin typeface="Arial"/>
                <a:ea typeface="Arial"/>
                <a:cs typeface="Arial"/>
                <a:sym typeface="Arial"/>
              </a:rPr>
              <a:t>“Sé diligente en </a:t>
            </a:r>
            <a:r>
              <a:rPr sz="48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conocer el estado</a:t>
            </a:r>
            <a:r>
              <a:rPr sz="4800" b="1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800">
                <a:latin typeface="Arial"/>
                <a:ea typeface="Arial"/>
                <a:cs typeface="Arial"/>
                <a:sym typeface="Arial"/>
              </a:rPr>
              <a:t>de tus ovejas, Y </a:t>
            </a:r>
            <a:r>
              <a:rPr sz="48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mira con cuidado</a:t>
            </a:r>
            <a:r>
              <a:rPr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800">
                <a:latin typeface="Arial"/>
                <a:ea typeface="Arial"/>
                <a:cs typeface="Arial"/>
                <a:sym typeface="Arial"/>
              </a:rPr>
              <a:t>por tus rebaños”</a:t>
            </a:r>
          </a:p>
          <a:p>
            <a:pPr marL="0" lvl="0" indent="0" algn="ctr">
              <a:buSzTx/>
              <a:buNone/>
              <a:defRPr sz="1800"/>
            </a:pPr>
            <a:r>
              <a:rPr sz="4800" b="1">
                <a:latin typeface="Arial"/>
                <a:ea typeface="Arial"/>
                <a:cs typeface="Arial"/>
                <a:sym typeface="Arial"/>
              </a:rPr>
              <a:t>Proverbios 27:23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838200" y="869661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r">
              <a:defRPr sz="1800"/>
            </a:pPr>
            <a:r>
              <a:rPr sz="4600" i="1">
                <a:latin typeface="Arial"/>
                <a:ea typeface="Arial"/>
                <a:cs typeface="Arial"/>
                <a:sym typeface="Arial"/>
              </a:rPr>
              <a:t>Formato del</a:t>
            </a:r>
            <a:r>
              <a:rPr sz="4600">
                <a:latin typeface="Arial"/>
                <a:ea typeface="Arial"/>
                <a:cs typeface="Arial"/>
                <a:sym typeface="Arial"/>
              </a:rPr>
              <a:t> Líder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838200" y="3025832"/>
            <a:ext cx="10515600" cy="3151132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SzTx/>
              <a:buNone/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Reporta a su supervisor: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Asistencia (hermanos, congregantes, visitas y niños)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Ofrendas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El tema impartido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Vida devocional de los hermanos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838200" y="830637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r">
              <a:defRPr sz="1800"/>
            </a:pPr>
            <a:r>
              <a:rPr sz="4000" i="1">
                <a:latin typeface="Arial"/>
                <a:ea typeface="Arial"/>
                <a:cs typeface="Arial"/>
                <a:sym typeface="Arial"/>
              </a:rPr>
              <a:t>Formato del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 Supervisor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xfrm>
            <a:off x="838200" y="2610194"/>
            <a:ext cx="10515600" cy="3807231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SzTx/>
              <a:buNone/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Reporta al pastor: 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Grupos celebrados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Asistentes a los Grupos de su sector celular 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Ofrendas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Vida devocional de los Líderes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El análisis de su supervisión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419100" y="2785745"/>
            <a:ext cx="11353800" cy="2939492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700" i="1">
                <a:latin typeface="Arial"/>
                <a:ea typeface="Arial"/>
                <a:cs typeface="Arial"/>
                <a:sym typeface="Arial"/>
              </a:rPr>
              <a:t>“Así, pues, téngannos los hombres por </a:t>
            </a:r>
            <a:r>
              <a:rPr sz="37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servidores de Cristo, y administradores</a:t>
            </a:r>
            <a:r>
              <a:rPr sz="3700" i="1">
                <a:latin typeface="Arial"/>
                <a:ea typeface="Arial"/>
                <a:cs typeface="Arial"/>
                <a:sym typeface="Arial"/>
              </a:rPr>
              <a:t> de los misterios de Dios. </a:t>
            </a:r>
          </a:p>
          <a:p>
            <a:pPr marL="0" lvl="0" indent="0" algn="ctr">
              <a:buSzTx/>
              <a:buNone/>
              <a:defRPr sz="1800"/>
            </a:pPr>
            <a:r>
              <a:rPr sz="3700" i="1">
                <a:latin typeface="Arial"/>
                <a:ea typeface="Arial"/>
                <a:cs typeface="Arial"/>
                <a:sym typeface="Arial"/>
              </a:rPr>
              <a:t>Ahora bien, se requiere de los administradores, que </a:t>
            </a:r>
            <a:r>
              <a:rPr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cada uno sea hallado fiel”</a:t>
            </a:r>
            <a:r>
              <a:rPr sz="37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700" i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3700" b="1" i="1">
                <a:latin typeface="Arial"/>
                <a:ea typeface="Arial"/>
                <a:cs typeface="Arial"/>
                <a:sym typeface="Arial"/>
              </a:rPr>
              <a:t>1a Corintios 4:1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xfrm>
            <a:off x="838200" y="730884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r">
              <a:defRPr sz="1800"/>
            </a:pPr>
            <a:r>
              <a:rPr sz="4000" i="1">
                <a:latin typeface="Arial"/>
                <a:ea typeface="Arial"/>
                <a:cs typeface="Arial"/>
                <a:sym typeface="Arial"/>
              </a:rPr>
              <a:t>Formato del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Pastor</a:t>
            </a:r>
          </a:p>
        </p:txBody>
      </p:sp>
      <p:sp>
        <p:nvSpPr>
          <p:cNvPr id="100" name="Shape 100"/>
          <p:cNvSpPr>
            <a:spLocks noGrp="1"/>
          </p:cNvSpPr>
          <p:nvPr>
            <p:ph type="body" idx="1"/>
          </p:nvPr>
        </p:nvSpPr>
        <p:spPr>
          <a:xfrm>
            <a:off x="838200" y="2527069"/>
            <a:ext cx="10515600" cy="3649894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Reporta al obispo:</a:t>
            </a:r>
          </a:p>
          <a:p>
            <a:pPr marL="0" lvl="0" indent="0">
              <a:buSzTx/>
              <a:buNone/>
              <a:defRPr sz="1800"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Miembros Bautizados en la iglesia local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Grupos de Amistad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Asistencia al ultimo Día del Amigo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Asistencia promedio  a la Escuela Sígame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Bautismos del Cuatrimestre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490537" y="2371080"/>
            <a:ext cx="11210926" cy="744837"/>
          </a:xfrm>
          <a:prstGeom prst="rect">
            <a:avLst/>
          </a:prstGeom>
        </p:spPr>
        <p:txBody>
          <a:bodyPr/>
          <a:lstStyle/>
          <a:p>
            <a:pPr lvl="0" algn="ctr" defTabSz="896111">
              <a:defRPr sz="1800"/>
            </a:pPr>
            <a:r>
              <a:rPr sz="4214" i="1"/>
              <a:t>Formato del </a:t>
            </a:r>
            <a:r>
              <a:rPr sz="4214" b="1">
                <a:latin typeface="Arial Narrow"/>
                <a:ea typeface="Arial Narrow"/>
                <a:cs typeface="Arial Narrow"/>
                <a:sym typeface="Arial Narrow"/>
              </a:rPr>
              <a:t>Pastor</a:t>
            </a:r>
          </a:p>
        </p:txBody>
      </p:sp>
      <p:pic>
        <p:nvPicPr>
          <p:cNvPr id="103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71121" y="3358892"/>
            <a:ext cx="7547645" cy="35032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838200" y="2714103"/>
            <a:ext cx="10515600" cy="2747964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400">
                <a:latin typeface="Arial"/>
                <a:ea typeface="Arial"/>
                <a:cs typeface="Arial"/>
                <a:sym typeface="Arial"/>
              </a:rPr>
              <a:t>“Ahora bien, se </a:t>
            </a:r>
            <a:r>
              <a:rPr sz="44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requiere de los </a:t>
            </a:r>
            <a:r>
              <a:rPr sz="4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administradores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, que cada uno </a:t>
            </a:r>
            <a:r>
              <a:rPr sz="4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sea hallado fiel</a:t>
            </a:r>
            <a:r>
              <a: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”.</a:t>
            </a:r>
          </a:p>
          <a:p>
            <a:pPr marL="0" lvl="0" indent="0" algn="ctr">
              <a:buSzTx/>
              <a:buNone/>
              <a:defRPr sz="1800"/>
            </a:pPr>
            <a:r>
              <a:rPr sz="4400" b="1">
                <a:latin typeface="Arial"/>
                <a:ea typeface="Arial"/>
                <a:cs typeface="Arial"/>
                <a:sym typeface="Arial"/>
              </a:rPr>
              <a:t>1a Corintios 4:2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838200" y="3428999"/>
            <a:ext cx="10515600" cy="285273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>
                <a:latin typeface="Arial"/>
                <a:ea typeface="Arial"/>
                <a:cs typeface="Arial"/>
                <a:sym typeface="Arial"/>
              </a:rPr>
              <a:t>Rendición de Cuentas </a:t>
            </a:r>
            <a:r>
              <a:rPr sz="5400" i="1">
                <a:latin typeface="Arial"/>
                <a:ea typeface="Arial"/>
                <a:cs typeface="Arial"/>
                <a:sym typeface="Arial"/>
              </a:rPr>
              <a:t>en el</a:t>
            </a:r>
            <a:br>
              <a:rPr sz="5400" i="1">
                <a:latin typeface="Arial"/>
                <a:ea typeface="Arial"/>
                <a:cs typeface="Arial"/>
                <a:sym typeface="Arial"/>
              </a:rPr>
            </a:br>
            <a:r>
              <a:rPr sz="5400">
                <a:latin typeface="Arial"/>
                <a:ea typeface="Arial"/>
                <a:cs typeface="Arial"/>
                <a:sym typeface="Arial"/>
              </a:rPr>
              <a:t>DISTRITO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838200" y="2103436"/>
            <a:ext cx="10515600" cy="13255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000" i="1">
                <a:latin typeface="Arial"/>
                <a:ea typeface="Arial"/>
                <a:cs typeface="Arial"/>
                <a:sym typeface="Arial"/>
              </a:rPr>
              <a:t>Formáto del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Obispo Supervisor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838200" y="3108959"/>
            <a:ext cx="10515600" cy="306800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72000"/>
              </a:lnSpc>
              <a:defRPr sz="1800"/>
            </a:pP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/>
            </a:pPr>
            <a:r>
              <a:rPr sz="2300">
                <a:latin typeface="Arial"/>
                <a:ea typeface="Arial"/>
                <a:cs typeface="Arial"/>
                <a:sym typeface="Arial"/>
              </a:rPr>
              <a:t>Al Comité de EdJ:</a:t>
            </a:r>
            <a:endParaRPr sz="2300"/>
          </a:p>
          <a:p>
            <a:pPr lvl="0">
              <a:lnSpc>
                <a:spcPct val="72000"/>
              </a:lnSpc>
              <a:defRPr sz="1800"/>
            </a:pP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72000"/>
              </a:lnSpc>
              <a:defRPr sz="1800"/>
            </a:pPr>
            <a:r>
              <a:rPr sz="2300">
                <a:latin typeface="Arial"/>
                <a:ea typeface="Arial"/>
                <a:cs typeface="Arial"/>
                <a:sym typeface="Arial"/>
              </a:rPr>
              <a:t>Miembros Bautizados en el distrito</a:t>
            </a:r>
            <a:endParaRPr sz="2300"/>
          </a:p>
          <a:p>
            <a:pPr lvl="0">
              <a:lnSpc>
                <a:spcPct val="72000"/>
              </a:lnSpc>
              <a:defRPr sz="1800"/>
            </a:pPr>
            <a:r>
              <a:rPr sz="2300">
                <a:latin typeface="Arial"/>
                <a:ea typeface="Arial"/>
                <a:cs typeface="Arial"/>
                <a:sym typeface="Arial"/>
              </a:rPr>
              <a:t>Total Distrital y por iglesia de Grupos Celulares </a:t>
            </a:r>
            <a:endParaRPr sz="2300"/>
          </a:p>
          <a:p>
            <a:pPr lvl="0">
              <a:lnSpc>
                <a:spcPct val="72000"/>
              </a:lnSpc>
              <a:defRPr sz="1800"/>
            </a:pPr>
            <a:r>
              <a:rPr sz="2300">
                <a:latin typeface="Arial"/>
                <a:ea typeface="Arial"/>
                <a:cs typeface="Arial"/>
                <a:sym typeface="Arial"/>
              </a:rPr>
              <a:t>Total Distrital y por iglesia al ultimo Dia del Amigo</a:t>
            </a:r>
            <a:endParaRPr sz="2300"/>
          </a:p>
          <a:p>
            <a:pPr lvl="0">
              <a:lnSpc>
                <a:spcPct val="72000"/>
              </a:lnSpc>
              <a:defRPr sz="1800"/>
            </a:pPr>
            <a:r>
              <a:rPr sz="2300">
                <a:latin typeface="Arial"/>
                <a:ea typeface="Arial"/>
                <a:cs typeface="Arial"/>
                <a:sym typeface="Arial"/>
              </a:rPr>
              <a:t>Asistencia promedio  a la Escuela Sígame (por iglesia y a nivel distrital)</a:t>
            </a:r>
            <a:endParaRPr sz="2300"/>
          </a:p>
          <a:p>
            <a:pPr lvl="0">
              <a:lnSpc>
                <a:spcPct val="72000"/>
              </a:lnSpc>
              <a:defRPr sz="1800"/>
            </a:pPr>
            <a:r>
              <a:rPr sz="2300">
                <a:latin typeface="Arial"/>
                <a:ea typeface="Arial"/>
                <a:cs typeface="Arial"/>
                <a:sym typeface="Arial"/>
              </a:rPr>
              <a:t>Bautismos del Cuatrimeste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xfrm>
            <a:off x="838200" y="797386"/>
            <a:ext cx="10515600" cy="1325564"/>
          </a:xfrm>
          <a:prstGeom prst="rect">
            <a:avLst/>
          </a:prstGeom>
        </p:spPr>
        <p:txBody>
          <a:bodyPr/>
          <a:lstStyle>
            <a:lvl1pPr algn="r">
              <a:defRPr sz="5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5300" b="1"/>
              <a:t>Beneficios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1"/>
          </p:nvPr>
        </p:nvSpPr>
        <p:spPr>
          <a:xfrm>
            <a:off x="838200" y="2793075"/>
            <a:ext cx="10515600" cy="3383887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1000"/>
              </a:lnSpc>
              <a:defRPr sz="1800"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81000"/>
              </a:lnSpc>
              <a:buSzTx/>
              <a:buNone/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Permite: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Identificar qué iglesias necesitan ayuda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Medir el avance de la implementación de la Visión a nivel distrito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Trazar nuevas metas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Definir Estrategias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490537" y="2175222"/>
            <a:ext cx="11210926" cy="744837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3900" i="1"/>
              <a:t>Formato del </a:t>
            </a:r>
            <a:r>
              <a:rPr sz="3900" b="1">
                <a:latin typeface="Arial Narrow"/>
                <a:ea typeface="Arial Narrow"/>
                <a:cs typeface="Arial Narrow"/>
                <a:sym typeface="Arial Narrow"/>
              </a:rPr>
              <a:t>Obispo Supervisor</a:t>
            </a:r>
          </a:p>
        </p:txBody>
      </p:sp>
      <p:pic>
        <p:nvPicPr>
          <p:cNvPr id="116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04057" y="3062628"/>
            <a:ext cx="8583886" cy="38198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838200" y="2335702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4000" i="1">
                <a:latin typeface="Arial"/>
                <a:ea typeface="Arial"/>
                <a:cs typeface="Arial"/>
                <a:sym typeface="Arial"/>
              </a:rPr>
              <a:t>La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Rendición de Cuentas </a:t>
            </a:r>
            <a:r>
              <a:rPr sz="4000" i="1">
                <a:latin typeface="Arial"/>
                <a:ea typeface="Arial"/>
                <a:cs typeface="Arial"/>
                <a:sym typeface="Arial"/>
              </a:rPr>
              <a:t>ayuda a mantener el enfoque en la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Estrategia (S)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838200" y="3979019"/>
            <a:ext cx="10515600" cy="2353809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lnSpc>
                <a:spcPct val="100000"/>
              </a:lnSpc>
              <a:buSzTx/>
              <a:buNone/>
              <a:defRPr sz="1800"/>
            </a:pPr>
            <a:r>
              <a:rPr sz="3300">
                <a:latin typeface="Arial"/>
                <a:ea typeface="Arial"/>
                <a:cs typeface="Arial"/>
                <a:sym typeface="Arial"/>
              </a:rPr>
              <a:t>“Pon la mirada en lo que tienes delante;</a:t>
            </a:r>
            <a:br>
              <a:rPr sz="3300">
                <a:latin typeface="Arial"/>
                <a:ea typeface="Arial"/>
                <a:cs typeface="Arial"/>
                <a:sym typeface="Arial"/>
              </a:rPr>
            </a:br>
            <a:r>
              <a:rPr sz="3300">
                <a:latin typeface="Arial"/>
                <a:ea typeface="Arial"/>
                <a:cs typeface="Arial"/>
                <a:sym typeface="Arial"/>
              </a:rPr>
              <a:t>    fija la vista en lo que está frente a ti…</a:t>
            </a:r>
            <a:br>
              <a:rPr sz="3300">
                <a:latin typeface="Arial"/>
                <a:ea typeface="Arial"/>
                <a:cs typeface="Arial"/>
                <a:sym typeface="Arial"/>
              </a:rPr>
            </a:br>
            <a:r>
              <a:rPr sz="3300">
                <a:latin typeface="Arial"/>
                <a:ea typeface="Arial"/>
                <a:cs typeface="Arial"/>
                <a:sym typeface="Arial"/>
              </a:rPr>
              <a:t>No te desvíes ni a diestra ni a siniestra;”</a:t>
            </a:r>
          </a:p>
          <a:p>
            <a:pPr marL="0" lvl="0" indent="0" algn="ctr">
              <a:lnSpc>
                <a:spcPct val="100000"/>
              </a:lnSpc>
              <a:buSzTx/>
              <a:buNone/>
              <a:defRPr sz="1800"/>
            </a:pPr>
            <a:r>
              <a:rPr sz="3300">
                <a:latin typeface="Arial"/>
                <a:ea typeface="Arial"/>
                <a:cs typeface="Arial"/>
                <a:sym typeface="Arial"/>
              </a:rPr>
              <a:t>Proverbios 4:25,27 NVI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838200" y="3255905"/>
            <a:ext cx="10515600" cy="28527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>
                <a:latin typeface="Arial"/>
                <a:ea typeface="Arial"/>
                <a:cs typeface="Arial"/>
                <a:sym typeface="Arial"/>
              </a:rPr>
              <a:t>Rendición de Cuentas </a:t>
            </a:r>
            <a:r>
              <a:rPr sz="5400" i="1">
                <a:latin typeface="Arial"/>
                <a:ea typeface="Arial"/>
                <a:cs typeface="Arial"/>
                <a:sym typeface="Arial"/>
              </a:rPr>
              <a:t>en el</a:t>
            </a:r>
            <a:br>
              <a:rPr sz="5400" i="1">
                <a:latin typeface="Arial"/>
                <a:ea typeface="Arial"/>
                <a:cs typeface="Arial"/>
                <a:sym typeface="Arial"/>
              </a:rPr>
            </a:br>
            <a:r>
              <a:rPr sz="5400">
                <a:latin typeface="Arial"/>
                <a:ea typeface="Arial"/>
                <a:cs typeface="Arial"/>
                <a:sym typeface="Arial"/>
              </a:rPr>
              <a:t>Comité de Estrategia de Jesús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838200" y="2363050"/>
            <a:ext cx="10515600" cy="1325564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400" b="1"/>
              <a:t>Beneficios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838200" y="3025832"/>
            <a:ext cx="10515600" cy="315113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1000"/>
              </a:lnSpc>
              <a:defRPr sz="1800"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81000"/>
              </a:lnSpc>
              <a:defRPr sz="1800"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Informar a la Mesa Directiva el grado de implementación a nivel nacional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Definir nuevas estrategias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Detectar Distritos que requieren mas apoyo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Trazar metas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838200" y="794384"/>
            <a:ext cx="10515600" cy="1325564"/>
          </a:xfrm>
          <a:prstGeom prst="rect">
            <a:avLst/>
          </a:prstGeom>
        </p:spPr>
        <p:txBody>
          <a:bodyPr/>
          <a:lstStyle>
            <a:lvl1pPr algn="r">
              <a:defRPr sz="49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900" b="1"/>
              <a:t>Introducción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838200" y="2799540"/>
            <a:ext cx="10515600" cy="3144854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800"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sz="38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visión</a:t>
            </a:r>
            <a:r>
              <a:rPr sz="3800">
                <a:latin typeface="Arial"/>
                <a:ea typeface="Arial"/>
                <a:cs typeface="Arial"/>
                <a:sym typeface="Arial"/>
              </a:rPr>
              <a:t> es una revelación divina, para ayudar a la iglesia, a ser efectiva en su misión.</a:t>
            </a:r>
          </a:p>
          <a:p>
            <a:pPr marL="0" lvl="0" indent="0" algn="ctr">
              <a:buSzTx/>
              <a:buNone/>
              <a:defRPr sz="1800"/>
            </a:pPr>
            <a:endParaRPr sz="3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3800">
                <a:latin typeface="Arial"/>
                <a:ea typeface="Arial"/>
                <a:cs typeface="Arial"/>
                <a:sym typeface="Arial"/>
              </a:rPr>
              <a:t>Dios siempre </a:t>
            </a:r>
            <a:r>
              <a:rPr sz="38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provee a tiempo, la visión</a:t>
            </a:r>
            <a:r>
              <a:rPr sz="3800">
                <a:latin typeface="Arial"/>
                <a:ea typeface="Arial"/>
                <a:cs typeface="Arial"/>
                <a:sym typeface="Arial"/>
              </a:rPr>
              <a:t> que la iglesia necesita.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490537" y="2232024"/>
            <a:ext cx="11210926" cy="744838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4000" i="1">
                <a:latin typeface="Arial"/>
                <a:ea typeface="Arial"/>
                <a:cs typeface="Arial"/>
                <a:sym typeface="Arial"/>
              </a:rPr>
              <a:t>Formato del </a:t>
            </a:r>
            <a:r>
              <a:rPr sz="4000" b="1">
                <a:latin typeface="Arial"/>
                <a:ea typeface="Arial"/>
                <a:cs typeface="Arial"/>
                <a:sym typeface="Arial"/>
              </a:rPr>
              <a:t>Comité de Estrategia de Jesús</a:t>
            </a:r>
          </a:p>
        </p:txBody>
      </p:sp>
      <p:pic>
        <p:nvPicPr>
          <p:cNvPr id="127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22588" y="3134281"/>
            <a:ext cx="7546824" cy="37922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xfrm>
            <a:off x="838200" y="916536"/>
            <a:ext cx="10515600" cy="1325564"/>
          </a:xfrm>
          <a:prstGeom prst="rect">
            <a:avLst/>
          </a:prstGeom>
        </p:spPr>
        <p:txBody>
          <a:bodyPr/>
          <a:lstStyle>
            <a:lvl1pPr algn="r">
              <a:defRPr sz="55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5500" b="1"/>
              <a:t>Conclusión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xfrm>
            <a:off x="838200" y="2693323"/>
            <a:ext cx="10515600" cy="3483639"/>
          </a:xfrm>
          <a:prstGeom prst="rect">
            <a:avLst/>
          </a:prstGeom>
        </p:spPr>
        <p:txBody>
          <a:bodyPr/>
          <a:lstStyle/>
          <a:p>
            <a:pPr marL="0" lvl="0" indent="0" algn="ctr" defTabSz="886968">
              <a:lnSpc>
                <a:spcPct val="100000"/>
              </a:lnSpc>
              <a:spcBef>
                <a:spcPts val="900"/>
              </a:spcBef>
              <a:buSzTx/>
              <a:buNone/>
              <a:defRPr sz="1800"/>
            </a:pPr>
            <a:r>
              <a:rPr sz="2425">
                <a:latin typeface="Arial"/>
                <a:ea typeface="Arial"/>
                <a:cs typeface="Arial"/>
                <a:sym typeface="Arial"/>
              </a:rPr>
              <a:t>Rendir cuentas en todos sus niveles, permitirá que se implemente con éxito la visión de la </a:t>
            </a:r>
            <a:r>
              <a:rPr sz="2425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Estrategia (S)</a:t>
            </a:r>
            <a:r>
              <a:rPr sz="24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sz="24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sz="2425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886968">
              <a:lnSpc>
                <a:spcPct val="100000"/>
              </a:lnSpc>
              <a:spcBef>
                <a:spcPts val="900"/>
              </a:spcBef>
              <a:buSzTx/>
              <a:buNone/>
              <a:defRPr sz="1800"/>
            </a:pPr>
            <a:r>
              <a:rPr sz="2425">
                <a:latin typeface="Arial"/>
                <a:ea typeface="Arial"/>
                <a:cs typeface="Arial"/>
                <a:sym typeface="Arial"/>
              </a:rPr>
              <a:t>Si somos fieles en los pequeños detalles, Dios bendecirá nuestra iglesia con Crecimiento.</a:t>
            </a:r>
            <a:br>
              <a:rPr sz="2425">
                <a:latin typeface="Arial"/>
                <a:ea typeface="Arial"/>
                <a:cs typeface="Arial"/>
                <a:sym typeface="Arial"/>
              </a:rPr>
            </a:br>
            <a:endParaRPr sz="2425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886968">
              <a:lnSpc>
                <a:spcPct val="100000"/>
              </a:lnSpc>
              <a:spcBef>
                <a:spcPts val="900"/>
              </a:spcBef>
              <a:buSzTx/>
              <a:buNone/>
              <a:defRPr sz="1800"/>
            </a:pPr>
            <a:r>
              <a:rPr sz="2425">
                <a:latin typeface="Arial"/>
                <a:ea typeface="Arial"/>
                <a:cs typeface="Arial"/>
                <a:sym typeface="Arial"/>
              </a:rPr>
              <a:t>“Bien, </a:t>
            </a:r>
            <a:r>
              <a:rPr sz="2425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buen siervo y fiel</a:t>
            </a:r>
            <a:r>
              <a:rPr sz="2425">
                <a:latin typeface="Arial"/>
                <a:ea typeface="Arial"/>
                <a:cs typeface="Arial"/>
                <a:sym typeface="Arial"/>
              </a:rPr>
              <a:t>; sobre </a:t>
            </a:r>
            <a:r>
              <a:rPr sz="2425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poco has sido fiel</a:t>
            </a:r>
            <a:r>
              <a:rPr sz="2425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sz="2425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sobre mucho te pondré</a:t>
            </a:r>
            <a:r>
              <a:rPr sz="2425">
                <a:latin typeface="Arial"/>
                <a:ea typeface="Arial"/>
                <a:cs typeface="Arial"/>
                <a:sym typeface="Arial"/>
              </a:rPr>
              <a:t>".</a:t>
            </a:r>
            <a:endParaRPr sz="2425"/>
          </a:p>
          <a:p>
            <a:pPr marL="0" lvl="0" indent="0" algn="ctr" defTabSz="886968">
              <a:lnSpc>
                <a:spcPct val="100000"/>
              </a:lnSpc>
              <a:spcBef>
                <a:spcPts val="900"/>
              </a:spcBef>
              <a:buSzTx/>
              <a:buNone/>
              <a:defRPr sz="1800"/>
            </a:pPr>
            <a:r>
              <a:rPr sz="2425" b="1">
                <a:latin typeface="Arial"/>
                <a:ea typeface="Arial"/>
                <a:cs typeface="Arial"/>
                <a:sym typeface="Arial"/>
              </a:rPr>
              <a:t>Mateo 25:23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838200" y="796925"/>
            <a:ext cx="10515600" cy="1325563"/>
          </a:xfrm>
          <a:prstGeom prst="rect">
            <a:avLst/>
          </a:prstGeom>
        </p:spPr>
        <p:txBody>
          <a:bodyPr/>
          <a:lstStyle>
            <a:lvl1pPr algn="r">
              <a:defRPr sz="51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5100" b="1"/>
              <a:t>La Visión 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838200" y="2760748"/>
            <a:ext cx="10515600" cy="3367261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Son </a:t>
            </a:r>
            <a:r>
              <a:rPr sz="36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estrategias, formas de trabajar  creativas</a:t>
            </a:r>
            <a:r>
              <a: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sz="36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que Dios da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, para alcanzar un mundo cambiante.</a:t>
            </a:r>
          </a:p>
          <a:p>
            <a:pPr marL="0" lvl="0" indent="0" algn="ctr">
              <a:buSzTx/>
              <a:buNone/>
              <a:defRPr sz="1800"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sz="36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misión es la misma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, pero el </a:t>
            </a:r>
            <a:r>
              <a:rPr sz="36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mundo cambia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, por eso necesitamos nuevas estrategias(visión) para cumplir la misión.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838200" y="3428999"/>
            <a:ext cx="10515600" cy="285273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900" i="1">
                <a:latin typeface="Arial"/>
                <a:ea typeface="Arial"/>
                <a:cs typeface="Arial"/>
                <a:sym typeface="Arial"/>
              </a:rPr>
              <a:t>La</a:t>
            </a:r>
            <a:r>
              <a:rPr sz="79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7900" b="1">
                <a:latin typeface="Arial"/>
                <a:ea typeface="Arial"/>
                <a:cs typeface="Arial"/>
                <a:sym typeface="Arial"/>
              </a:rPr>
              <a:t>Estrategia (S)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838200" y="853036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r">
              <a:defRPr sz="1800"/>
            </a:pPr>
            <a:r>
              <a:rPr sz="4700" i="1">
                <a:latin typeface="Arial"/>
                <a:ea typeface="Arial"/>
                <a:cs typeface="Arial"/>
                <a:sym typeface="Arial"/>
              </a:rPr>
              <a:t>La</a:t>
            </a:r>
            <a:r>
              <a:rPr sz="47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700" b="1">
                <a:latin typeface="Arial"/>
                <a:ea typeface="Arial"/>
                <a:cs typeface="Arial"/>
                <a:sym typeface="Arial"/>
              </a:rPr>
              <a:t>Estrategia (S)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838200" y="3142212"/>
            <a:ext cx="10515600" cy="3084629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400">
                <a:latin typeface="Arial"/>
                <a:ea typeface="Arial"/>
                <a:cs typeface="Arial"/>
                <a:sym typeface="Arial"/>
              </a:rPr>
              <a:t>Es la visión que Dios la ha dado a la Asamblea Apostólica</a:t>
            </a:r>
            <a:r>
              <a:rPr sz="4400" i="1">
                <a:latin typeface="Arial"/>
                <a:ea typeface="Arial"/>
                <a:cs typeface="Arial"/>
                <a:sym typeface="Arial"/>
              </a:rPr>
              <a:t>, para</a:t>
            </a:r>
          </a:p>
          <a:p>
            <a:pPr marL="0" lvl="0" indent="0" algn="ctr">
              <a:buSzTx/>
              <a:buNone/>
              <a:defRPr sz="1800"/>
            </a:pPr>
            <a:endParaRPr sz="4400" i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4400" i="1">
                <a:latin typeface="Arial"/>
                <a:ea typeface="Arial"/>
                <a:cs typeface="Arial"/>
                <a:sym typeface="Arial"/>
              </a:rPr>
              <a:t> ¡Alcanzar el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Mundo Perdido!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838200" y="1883149"/>
            <a:ext cx="10515600" cy="1325564"/>
          </a:xfrm>
          <a:prstGeom prst="rect">
            <a:avLst/>
          </a:prstGeom>
        </p:spPr>
        <p:txBody>
          <a:bodyPr/>
          <a:lstStyle>
            <a:lvl1pPr algn="ctr"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400" b="1"/>
              <a:t>Para que la visión tenga éxito 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400917" y="3272213"/>
            <a:ext cx="11390165" cy="2581130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800">
                <a:latin typeface="Arial"/>
                <a:ea typeface="Arial"/>
                <a:cs typeface="Arial"/>
                <a:sym typeface="Arial"/>
              </a:rPr>
              <a:t>Se requiere una </a:t>
            </a:r>
            <a:r>
              <a:rPr sz="38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sociedad entre el cielo y la tierra</a:t>
            </a:r>
            <a:r>
              <a:rPr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endParaRPr sz="3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Dios proveyendo</a:t>
            </a:r>
            <a:r>
              <a:rPr sz="3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800">
                <a:latin typeface="Arial"/>
                <a:ea typeface="Arial"/>
                <a:cs typeface="Arial"/>
                <a:sym typeface="Arial"/>
              </a:rPr>
              <a:t>los recursos, y </a:t>
            </a:r>
            <a:r>
              <a:rPr sz="38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nosotros administrándolos</a:t>
            </a:r>
            <a:r>
              <a:rPr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838200" y="2293678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4700" i="1">
                <a:latin typeface="Arial"/>
                <a:ea typeface="Arial"/>
                <a:cs typeface="Arial"/>
                <a:sym typeface="Arial"/>
              </a:rPr>
              <a:t>Somos</a:t>
            </a:r>
            <a:r>
              <a:rPr sz="47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700" b="1">
                <a:latin typeface="Arial"/>
                <a:ea typeface="Arial"/>
                <a:cs typeface="Arial"/>
                <a:sym typeface="Arial"/>
              </a:rPr>
              <a:t>Administradores </a:t>
            </a:r>
            <a:r>
              <a:rPr sz="4700" i="1">
                <a:latin typeface="Arial"/>
                <a:ea typeface="Arial"/>
                <a:cs typeface="Arial"/>
                <a:sym typeface="Arial"/>
              </a:rPr>
              <a:t>de la </a:t>
            </a:r>
            <a:r>
              <a:rPr sz="4700" b="1">
                <a:latin typeface="Arial"/>
                <a:ea typeface="Arial"/>
                <a:cs typeface="Arial"/>
                <a:sym typeface="Arial"/>
              </a:rPr>
              <a:t>Visión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838200" y="3352798"/>
            <a:ext cx="10515600" cy="2747964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lnSpc>
                <a:spcPct val="81000"/>
              </a:lnSpc>
              <a:buSzTx/>
              <a:buNone/>
              <a:defRPr sz="1800"/>
            </a:pPr>
            <a:endParaRPr sz="3600" i="1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81000"/>
              </a:lnSpc>
              <a:buSzTx/>
              <a:buNone/>
              <a:defRPr sz="1800"/>
            </a:pPr>
            <a:r>
              <a:rPr sz="5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Mayordomos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81000"/>
              </a:lnSpc>
              <a:buSzTx/>
              <a:buNone/>
              <a:defRPr sz="1800"/>
            </a:pPr>
            <a:r>
              <a:rPr sz="3300">
                <a:latin typeface="Arial"/>
                <a:ea typeface="Arial"/>
                <a:cs typeface="Arial"/>
                <a:sym typeface="Arial"/>
              </a:rPr>
              <a:t>Son los que administran los bienes de otro</a:t>
            </a:r>
            <a:endParaRPr sz="2500"/>
          </a:p>
          <a:p>
            <a:pPr marL="0" lvl="0" indent="0" algn="ctr">
              <a:lnSpc>
                <a:spcPct val="81000"/>
              </a:lnSpc>
              <a:buSzTx/>
              <a:buNone/>
              <a:defRPr sz="1800"/>
            </a:pPr>
            <a:r>
              <a:rPr sz="3300" i="1">
                <a:latin typeface="Arial"/>
                <a:ea typeface="Arial"/>
                <a:cs typeface="Arial"/>
                <a:sym typeface="Arial"/>
              </a:rPr>
              <a:t>(Un Supervisor u obispo)</a:t>
            </a:r>
            <a:r>
              <a:rPr sz="3300"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838200" y="2103436"/>
            <a:ext cx="10515600" cy="1325564"/>
          </a:xfrm>
          <a:prstGeom prst="rect">
            <a:avLst/>
          </a:prstGeom>
        </p:spPr>
        <p:txBody>
          <a:bodyPr/>
          <a:lstStyle>
            <a:lvl1pPr algn="ctr"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400" b="1"/>
              <a:t>Dios provee recursos para la Visión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xfrm>
            <a:off x="838200" y="2938778"/>
            <a:ext cx="10515600" cy="3250884"/>
          </a:xfrm>
          <a:prstGeom prst="rect">
            <a:avLst/>
          </a:prstGeom>
        </p:spPr>
        <p:txBody>
          <a:bodyPr/>
          <a:lstStyle/>
          <a:p>
            <a:pPr marL="1066800" lvl="0" indent="-346075">
              <a:tabLst>
                <a:tab pos="787400" algn="l"/>
              </a:tabLst>
              <a:defRPr sz="1800"/>
            </a:pP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1165678" lvl="0" indent="-444953">
              <a:tabLst>
                <a:tab pos="787400" algn="l"/>
              </a:tabLst>
              <a:defRPr sz="1800"/>
            </a:pP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Financieros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200" i="1">
                <a:latin typeface="Arial"/>
                <a:ea typeface="Arial"/>
                <a:cs typeface="Arial"/>
                <a:sym typeface="Arial"/>
              </a:rPr>
              <a:t>(dinero)</a:t>
            </a:r>
          </a:p>
          <a:p>
            <a:pPr marL="1165678" lvl="0" indent="-444953">
              <a:tabLst>
                <a:tab pos="787400" algn="l"/>
              </a:tabLst>
              <a:defRPr sz="1800"/>
            </a:pP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Materiales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200" i="1">
                <a:latin typeface="Arial"/>
                <a:ea typeface="Arial"/>
                <a:cs typeface="Arial"/>
                <a:sym typeface="Arial"/>
              </a:rPr>
              <a:t>(bienes, propiedades, equipo)</a:t>
            </a:r>
            <a:endParaRPr sz="3600" i="1">
              <a:latin typeface="Arial"/>
              <a:ea typeface="Arial"/>
              <a:cs typeface="Arial"/>
              <a:sym typeface="Arial"/>
            </a:endParaRPr>
          </a:p>
          <a:p>
            <a:pPr marL="1165678" lvl="0" indent="-444953">
              <a:tabLst>
                <a:tab pos="787400" algn="l"/>
              </a:tabLst>
              <a:defRPr sz="1800"/>
            </a:pP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Humanos</a:t>
            </a:r>
            <a:r>
              <a:rPr sz="3600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200" i="1">
                <a:latin typeface="Arial"/>
                <a:ea typeface="Arial"/>
                <a:cs typeface="Arial"/>
                <a:sym typeface="Arial"/>
              </a:rPr>
              <a:t>(personas especializadas, líderes)</a:t>
            </a:r>
            <a:endParaRPr sz="3600" i="1">
              <a:latin typeface="Arial"/>
              <a:ea typeface="Arial"/>
              <a:cs typeface="Arial"/>
              <a:sym typeface="Arial"/>
            </a:endParaRPr>
          </a:p>
          <a:p>
            <a:pPr marL="1165678" lvl="0" indent="-444953">
              <a:tabLst>
                <a:tab pos="787400" algn="l"/>
              </a:tabLst>
              <a:defRPr sz="1800"/>
            </a:pP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Espirituales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200" i="1">
                <a:latin typeface="Arial"/>
                <a:ea typeface="Arial"/>
                <a:cs typeface="Arial"/>
                <a:sym typeface="Arial"/>
              </a:rPr>
              <a:t>(dones, unción, sabiduría)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660</Words>
  <Application>Microsoft Macintosh PowerPoint</Application>
  <PresentationFormat>Personalizado</PresentationFormat>
  <Paragraphs>126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Default</vt:lpstr>
      <vt:lpstr>La importancia de  Dar Cuentas</vt:lpstr>
      <vt:lpstr>Presentación de PowerPoint</vt:lpstr>
      <vt:lpstr>Introducción</vt:lpstr>
      <vt:lpstr>La Visión </vt:lpstr>
      <vt:lpstr>La Estrategia (S)</vt:lpstr>
      <vt:lpstr>La Estrategia (S)</vt:lpstr>
      <vt:lpstr>Para que la visión tenga éxito </vt:lpstr>
      <vt:lpstr>Somos Administradores de la Visión</vt:lpstr>
      <vt:lpstr>Dios provee recursos para la Visión</vt:lpstr>
      <vt:lpstr>Presentación de PowerPoint</vt:lpstr>
      <vt:lpstr>Presentación de PowerPoint</vt:lpstr>
      <vt:lpstr>En la Estrategia (S) rendimos cuentas</vt:lpstr>
      <vt:lpstr>El sistema de Rendición de Cuentas de la Estrategia (S) </vt:lpstr>
      <vt:lpstr>Rendición de Cuentas en la  Iglesia Local</vt:lpstr>
      <vt:lpstr>Un sistema de Rendición de cuentas Local</vt:lpstr>
      <vt:lpstr>Beneficios</vt:lpstr>
      <vt:lpstr>Presentación de PowerPoint</vt:lpstr>
      <vt:lpstr>Formato del Líder</vt:lpstr>
      <vt:lpstr>Formato del Supervisor</vt:lpstr>
      <vt:lpstr>Formato del Pastor</vt:lpstr>
      <vt:lpstr>Formato del Pastor</vt:lpstr>
      <vt:lpstr>Presentación de PowerPoint</vt:lpstr>
      <vt:lpstr>Rendición de Cuentas en el DISTRITO</vt:lpstr>
      <vt:lpstr>Formáto del Obispo Supervisor</vt:lpstr>
      <vt:lpstr>Beneficios</vt:lpstr>
      <vt:lpstr>Formato del Obispo Supervisor</vt:lpstr>
      <vt:lpstr>La Rendición de Cuentas ayuda a mantener el enfoque en la Estrategia (S)</vt:lpstr>
      <vt:lpstr>Rendición de Cuentas en el Comité de Estrategia de Jesús</vt:lpstr>
      <vt:lpstr>Beneficios</vt:lpstr>
      <vt:lpstr>Formato del Comité de Estrategia de Jesús</vt:lpstr>
      <vt:lpstr>Conclusión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importancia de  Dar Cuentas</dc:title>
  <cp:lastModifiedBy>usuario</cp:lastModifiedBy>
  <cp:revision>2</cp:revision>
  <dcterms:modified xsi:type="dcterms:W3CDTF">2022-01-16T03:37:02Z</dcterms:modified>
</cp:coreProperties>
</file>